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26"/>
  </p:notesMasterIdLst>
  <p:sldIdLst>
    <p:sldId id="279" r:id="rId3"/>
    <p:sldId id="257" r:id="rId4"/>
    <p:sldId id="281" r:id="rId5"/>
    <p:sldId id="282" r:id="rId6"/>
    <p:sldId id="284" r:id="rId7"/>
    <p:sldId id="259"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Lst>
  <p:sldSz cx="9144000" cy="5143500" type="screen16x9"/>
  <p:notesSz cx="6858000" cy="9144000"/>
  <p:embeddedFontLst>
    <p:embeddedFont>
      <p:font typeface="Arial Narrow" panose="020B0606020202030204" pitchFamily="3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Fira Sans" panose="020B05030500000200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6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23" autoAdjust="0"/>
    <p:restoredTop sz="94844" autoAdjust="0"/>
  </p:normalViewPr>
  <p:slideViewPr>
    <p:cSldViewPr snapToGrid="0">
      <p:cViewPr varScale="1">
        <p:scale>
          <a:sx n="138" d="100"/>
          <a:sy n="138" d="100"/>
        </p:scale>
        <p:origin x="948"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52" d="100"/>
        <a:sy n="15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f216bb81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f216bb81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f11e03700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f11e03700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D848-3026-8244-BFE8-BCFB76E74089}"/>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E00FF7-BC39-CD46-8B84-7317AE16342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1EDB3-CBCC-0348-9DBC-C0EA0C446ED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2EA78B3-1E5E-3E47-BBB1-E83A4FF88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C7306-88A4-D04E-882A-C6C9EE42A292}"/>
              </a:ext>
            </a:extLst>
          </p:cNvPr>
          <p:cNvSpPr>
            <a:spLocks noGrp="1"/>
          </p:cNvSpPr>
          <p:nvPr>
            <p:ph type="sldNum" sz="quarter" idx="12"/>
          </p:nvPr>
        </p:nvSpPr>
        <p:spPr/>
        <p:txBody>
          <a:bodyPr/>
          <a:lstStyle/>
          <a:p>
            <a:fld id="{9860FE59-D36F-9942-BC9C-EBE76A7CC4DB}" type="slidenum">
              <a:rPr lang="en-US" smtClean="0"/>
              <a:t>‹#›</a:t>
            </a:fld>
            <a:endParaRPr lang="en-US"/>
          </a:p>
        </p:txBody>
      </p:sp>
    </p:spTree>
    <p:extLst>
      <p:ext uri="{BB962C8B-B14F-4D97-AF65-F5344CB8AC3E}">
        <p14:creationId xmlns:p14="http://schemas.microsoft.com/office/powerpoint/2010/main" val="156823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33E51-375E-1141-A20E-4909CB5DC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BCB2B-269D-1049-848E-20A25D998D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D8237-F701-7647-9B88-9ABF3E749F5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9ABC462-D9E1-4E49-9912-0C42D8E34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6CC61A-79FC-EE45-8156-641F34B78FED}"/>
              </a:ext>
            </a:extLst>
          </p:cNvPr>
          <p:cNvSpPr>
            <a:spLocks noGrp="1"/>
          </p:cNvSpPr>
          <p:nvPr>
            <p:ph type="sldNum" sz="quarter" idx="12"/>
          </p:nvPr>
        </p:nvSpPr>
        <p:spPr/>
        <p:txBody>
          <a:bodyPr/>
          <a:lstStyle/>
          <a:p>
            <a:fld id="{9860FE59-D36F-9942-BC9C-EBE76A7CC4DB}" type="slidenum">
              <a:rPr lang="en-US" smtClean="0"/>
              <a:t>‹#›</a:t>
            </a:fld>
            <a:endParaRPr lang="en-US"/>
          </a:p>
        </p:txBody>
      </p:sp>
    </p:spTree>
    <p:extLst>
      <p:ext uri="{BB962C8B-B14F-4D97-AF65-F5344CB8AC3E}">
        <p14:creationId xmlns:p14="http://schemas.microsoft.com/office/powerpoint/2010/main" val="2134259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402F-7197-F24B-B666-2DD417892D32}"/>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4426-F278-0D4C-93D0-859C13AF249A}"/>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AC6403-D5D8-E84E-B4E9-E20BD5A5F69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B7498CF-8B54-6640-919F-4C52B0A74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66C03-0C80-4D4A-9851-80D24E2917CE}"/>
              </a:ext>
            </a:extLst>
          </p:cNvPr>
          <p:cNvSpPr>
            <a:spLocks noGrp="1"/>
          </p:cNvSpPr>
          <p:nvPr>
            <p:ph type="sldNum" sz="quarter" idx="12"/>
          </p:nvPr>
        </p:nvSpPr>
        <p:spPr/>
        <p:txBody>
          <a:bodyPr/>
          <a:lstStyle/>
          <a:p>
            <a:fld id="{9860FE59-D36F-9942-BC9C-EBE76A7CC4DB}" type="slidenum">
              <a:rPr lang="en-US" smtClean="0"/>
              <a:t>‹#›</a:t>
            </a:fld>
            <a:endParaRPr lang="en-US"/>
          </a:p>
        </p:txBody>
      </p:sp>
    </p:spTree>
    <p:extLst>
      <p:ext uri="{BB962C8B-B14F-4D97-AF65-F5344CB8AC3E}">
        <p14:creationId xmlns:p14="http://schemas.microsoft.com/office/powerpoint/2010/main" val="579336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4FCD-3513-F642-9B90-674EBA5258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6F376-6ADA-B14E-9788-60638946F692}"/>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1A846-3444-7044-BAFE-C8D5A1CC180C}"/>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42CC82-BA32-D949-9135-9000350161D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5C8EF7D-7396-BE44-8620-45BD298FF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42E62A-E4F2-754D-8256-8F7946C948F6}"/>
              </a:ext>
            </a:extLst>
          </p:cNvPr>
          <p:cNvSpPr>
            <a:spLocks noGrp="1"/>
          </p:cNvSpPr>
          <p:nvPr>
            <p:ph type="sldNum" sz="quarter" idx="12"/>
          </p:nvPr>
        </p:nvSpPr>
        <p:spPr/>
        <p:txBody>
          <a:bodyPr/>
          <a:lstStyle/>
          <a:p>
            <a:fld id="{9860FE59-D36F-9942-BC9C-EBE76A7CC4DB}" type="slidenum">
              <a:rPr lang="en-US" smtClean="0"/>
              <a:t>‹#›</a:t>
            </a:fld>
            <a:endParaRPr lang="en-US"/>
          </a:p>
        </p:txBody>
      </p:sp>
    </p:spTree>
    <p:extLst>
      <p:ext uri="{BB962C8B-B14F-4D97-AF65-F5344CB8AC3E}">
        <p14:creationId xmlns:p14="http://schemas.microsoft.com/office/powerpoint/2010/main" val="686181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C3CFF-7110-E447-BE48-D1C4A03C7BA9}"/>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DF758B-2862-AA42-AE26-B6087E6A2B9A}"/>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DAEAE9-10D3-A747-AF9A-085C25D58A10}"/>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C0DD8D-53C5-3045-A2DA-C4C29AD1692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99DE3B-44A2-EE45-BC87-E85EB5A6693A}"/>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A988F-3F21-D54A-8313-5C7AC1F2FCD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3D70924-543F-6A43-AC70-4E78E506EB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AEAAA9-981F-E94F-8733-6E236CCD52B0}"/>
              </a:ext>
            </a:extLst>
          </p:cNvPr>
          <p:cNvSpPr>
            <a:spLocks noGrp="1"/>
          </p:cNvSpPr>
          <p:nvPr>
            <p:ph type="sldNum" sz="quarter" idx="12"/>
          </p:nvPr>
        </p:nvSpPr>
        <p:spPr/>
        <p:txBody>
          <a:bodyPr/>
          <a:lstStyle/>
          <a:p>
            <a:fld id="{9860FE59-D36F-9942-BC9C-EBE76A7CC4DB}" type="slidenum">
              <a:rPr lang="en-US" smtClean="0"/>
              <a:t>‹#›</a:t>
            </a:fld>
            <a:endParaRPr lang="en-US"/>
          </a:p>
        </p:txBody>
      </p:sp>
    </p:spTree>
    <p:extLst>
      <p:ext uri="{BB962C8B-B14F-4D97-AF65-F5344CB8AC3E}">
        <p14:creationId xmlns:p14="http://schemas.microsoft.com/office/powerpoint/2010/main" val="124843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C667-FE72-7349-AB46-0BE6CF9ED5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2AD00D-2729-F946-9695-00258059709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587BD0B-0BF4-F747-91C9-13BC3A7BE0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F26C5E-B903-AA40-B5A3-0A772AFA6094}"/>
              </a:ext>
            </a:extLst>
          </p:cNvPr>
          <p:cNvSpPr>
            <a:spLocks noGrp="1"/>
          </p:cNvSpPr>
          <p:nvPr>
            <p:ph type="sldNum" sz="quarter" idx="12"/>
          </p:nvPr>
        </p:nvSpPr>
        <p:spPr/>
        <p:txBody>
          <a:bodyPr/>
          <a:lstStyle/>
          <a:p>
            <a:fld id="{9860FE59-D36F-9942-BC9C-EBE76A7CC4DB}" type="slidenum">
              <a:rPr lang="en-US" smtClean="0"/>
              <a:t>‹#›</a:t>
            </a:fld>
            <a:endParaRPr lang="en-US"/>
          </a:p>
        </p:txBody>
      </p:sp>
    </p:spTree>
    <p:extLst>
      <p:ext uri="{BB962C8B-B14F-4D97-AF65-F5344CB8AC3E}">
        <p14:creationId xmlns:p14="http://schemas.microsoft.com/office/powerpoint/2010/main" val="94640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B1A023-4437-1945-96D7-E4D0D57E015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81F20BF-95BB-9B4E-B651-DC85E1DD84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35AFCB-09B4-4D42-8466-44FBE05AB00D}"/>
              </a:ext>
            </a:extLst>
          </p:cNvPr>
          <p:cNvSpPr>
            <a:spLocks noGrp="1"/>
          </p:cNvSpPr>
          <p:nvPr>
            <p:ph type="sldNum" sz="quarter" idx="12"/>
          </p:nvPr>
        </p:nvSpPr>
        <p:spPr/>
        <p:txBody>
          <a:bodyPr/>
          <a:lstStyle/>
          <a:p>
            <a:fld id="{9860FE59-D36F-9942-BC9C-EBE76A7CC4DB}" type="slidenum">
              <a:rPr lang="en-US" smtClean="0"/>
              <a:t>‹#›</a:t>
            </a:fld>
            <a:endParaRPr lang="en-US"/>
          </a:p>
        </p:txBody>
      </p:sp>
    </p:spTree>
    <p:extLst>
      <p:ext uri="{BB962C8B-B14F-4D97-AF65-F5344CB8AC3E}">
        <p14:creationId xmlns:p14="http://schemas.microsoft.com/office/powerpoint/2010/main" val="26434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BACE-9069-024A-8285-CC73356C3796}"/>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42FA35-DD3B-1942-B239-66EA9671F00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A565F7-71D5-E34C-A674-2143AD66012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E7BEE-4033-6749-8FE4-B79032118E8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ADC8D3B-F6AD-A247-BE1D-D43123A3E5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BF4277-CABE-8545-ACA0-DF039DA81AB0}"/>
              </a:ext>
            </a:extLst>
          </p:cNvPr>
          <p:cNvSpPr>
            <a:spLocks noGrp="1"/>
          </p:cNvSpPr>
          <p:nvPr>
            <p:ph type="sldNum" sz="quarter" idx="12"/>
          </p:nvPr>
        </p:nvSpPr>
        <p:spPr/>
        <p:txBody>
          <a:bodyPr/>
          <a:lstStyle/>
          <a:p>
            <a:fld id="{9860FE59-D36F-9942-BC9C-EBE76A7CC4DB}" type="slidenum">
              <a:rPr lang="en-US" smtClean="0"/>
              <a:t>‹#›</a:t>
            </a:fld>
            <a:endParaRPr lang="en-US"/>
          </a:p>
        </p:txBody>
      </p:sp>
    </p:spTree>
    <p:extLst>
      <p:ext uri="{BB962C8B-B14F-4D97-AF65-F5344CB8AC3E}">
        <p14:creationId xmlns:p14="http://schemas.microsoft.com/office/powerpoint/2010/main" val="1074113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B91A-0E80-3941-837D-D4D4893658F5}"/>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12F717-5B75-6142-AD2C-1F53510ED6ED}"/>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B10560-ED12-FB4C-8167-044EE93B85B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DDCB23-7614-F94C-A612-636BE9432DC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911376E-8BEC-7F4C-A9C8-2B4885DF0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1BF371-A2D3-4548-810E-9158A4198D20}"/>
              </a:ext>
            </a:extLst>
          </p:cNvPr>
          <p:cNvSpPr>
            <a:spLocks noGrp="1"/>
          </p:cNvSpPr>
          <p:nvPr>
            <p:ph type="sldNum" sz="quarter" idx="12"/>
          </p:nvPr>
        </p:nvSpPr>
        <p:spPr/>
        <p:txBody>
          <a:bodyPr/>
          <a:lstStyle/>
          <a:p>
            <a:fld id="{9860FE59-D36F-9942-BC9C-EBE76A7CC4DB}" type="slidenum">
              <a:rPr lang="en-US" smtClean="0"/>
              <a:t>‹#›</a:t>
            </a:fld>
            <a:endParaRPr lang="en-US"/>
          </a:p>
        </p:txBody>
      </p:sp>
    </p:spTree>
    <p:extLst>
      <p:ext uri="{BB962C8B-B14F-4D97-AF65-F5344CB8AC3E}">
        <p14:creationId xmlns:p14="http://schemas.microsoft.com/office/powerpoint/2010/main" val="2686728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509A2-21E7-884C-A0A1-370A06F00B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EFBD57-F9C2-434F-B835-05E7F9474E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7FF4F-0E4E-534C-B1B6-16B1069D5EE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E7D0FC2-848D-0940-80B4-7C6E4F017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C8D34-9819-424A-A241-65A73DCF51CC}"/>
              </a:ext>
            </a:extLst>
          </p:cNvPr>
          <p:cNvSpPr>
            <a:spLocks noGrp="1"/>
          </p:cNvSpPr>
          <p:nvPr>
            <p:ph type="sldNum" sz="quarter" idx="12"/>
          </p:nvPr>
        </p:nvSpPr>
        <p:spPr/>
        <p:txBody>
          <a:bodyPr/>
          <a:lstStyle/>
          <a:p>
            <a:fld id="{9860FE59-D36F-9942-BC9C-EBE76A7CC4DB}" type="slidenum">
              <a:rPr lang="en-US" smtClean="0"/>
              <a:t>‹#›</a:t>
            </a:fld>
            <a:endParaRPr lang="en-US"/>
          </a:p>
        </p:txBody>
      </p:sp>
    </p:spTree>
    <p:extLst>
      <p:ext uri="{BB962C8B-B14F-4D97-AF65-F5344CB8AC3E}">
        <p14:creationId xmlns:p14="http://schemas.microsoft.com/office/powerpoint/2010/main" val="382481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283600" y="469509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C80A7-2DBE-DF45-8921-5F1F56192CA8}"/>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47CA54-43C2-C442-99BD-54C1EB3098C6}"/>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689EF-BF31-E349-931F-82E71FB3999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1E1DB3-BCDD-9B4C-9BA5-2D0956007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D1B62-EECF-C64E-8BD2-B3B713A08927}"/>
              </a:ext>
            </a:extLst>
          </p:cNvPr>
          <p:cNvSpPr>
            <a:spLocks noGrp="1"/>
          </p:cNvSpPr>
          <p:nvPr>
            <p:ph type="sldNum" sz="quarter" idx="12"/>
          </p:nvPr>
        </p:nvSpPr>
        <p:spPr/>
        <p:txBody>
          <a:bodyPr/>
          <a:lstStyle/>
          <a:p>
            <a:fld id="{9860FE59-D36F-9942-BC9C-EBE76A7CC4DB}" type="slidenum">
              <a:rPr lang="en-US" smtClean="0"/>
              <a:t>‹#›</a:t>
            </a:fld>
            <a:endParaRPr lang="en-US"/>
          </a:p>
        </p:txBody>
      </p:sp>
    </p:spTree>
    <p:extLst>
      <p:ext uri="{BB962C8B-B14F-4D97-AF65-F5344CB8AC3E}">
        <p14:creationId xmlns:p14="http://schemas.microsoft.com/office/powerpoint/2010/main" val="749276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 name="Slide Number Placeholder 1">
            <a:extLst>
              <a:ext uri="{FF2B5EF4-FFF2-40B4-BE49-F238E27FC236}">
                <a16:creationId xmlns:a16="http://schemas.microsoft.com/office/drawing/2014/main" id="{7EF2C37E-54D0-1547-86C7-627CCAFE32D5}"/>
              </a:ext>
            </a:extLst>
          </p:cNvPr>
          <p:cNvSpPr>
            <a:spLocks noGrp="1"/>
          </p:cNvSpPr>
          <p:nvPr>
            <p:ph type="sldNum" sz="quarter" idx="4"/>
          </p:nvPr>
        </p:nvSpPr>
        <p:spPr>
          <a:xfrm>
            <a:off x="6774900" y="4698475"/>
            <a:ext cx="2057400" cy="274637"/>
          </a:xfrm>
          <a:prstGeom prst="rect">
            <a:avLst/>
          </a:prstGeom>
        </p:spPr>
        <p:txBody>
          <a:bodyPr vert="horz" lIns="91440" tIns="45720" rIns="91440" bIns="45720" rtlCol="0" anchor="ctr"/>
          <a:lstStyle>
            <a:lvl1pPr algn="r">
              <a:defRPr sz="1200">
                <a:solidFill>
                  <a:schemeClr val="tx1"/>
                </a:solidFill>
              </a:defRPr>
            </a:lvl1pPr>
          </a:lstStyle>
          <a:p>
            <a:fld id="{53AD7A1C-BCC9-5E4C-B26B-E2034CCAFD6F}"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D6F52-6692-4944-8CF9-993A1DEF44F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EF8B6A-B80B-E04E-A050-B786A0A8E86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EA5418-1791-244C-9634-6565ECD1413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BA0223A-CF89-2145-AF11-A8807582DF4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6F4661-C741-524F-9AF1-294D1A95512C}"/>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860FE59-D36F-9942-BC9C-EBE76A7CC4DB}" type="slidenum">
              <a:rPr lang="en-US" smtClean="0"/>
              <a:t>‹#›</a:t>
            </a:fld>
            <a:endParaRPr lang="en-US"/>
          </a:p>
        </p:txBody>
      </p:sp>
    </p:spTree>
    <p:extLst>
      <p:ext uri="{BB962C8B-B14F-4D97-AF65-F5344CB8AC3E}">
        <p14:creationId xmlns:p14="http://schemas.microsoft.com/office/powerpoint/2010/main" val="1986503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nsf.gov/publications/pub_summ.jsp?ods_key=nsf21602&amp;org=NSF"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research.gov/grfp/Login.d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nsfgrfp.org/" TargetMode="Externa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263D"/>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7EA8B0C-08FF-6E41-AE93-23493BA3592C}"/>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965"/>
          <a:stretch/>
        </p:blipFill>
        <p:spPr bwMode="auto">
          <a:xfrm>
            <a:off x="4572001" y="-81073"/>
            <a:ext cx="4559968" cy="52309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811A48-B5AE-3D47-979E-17DFB8E8C363}"/>
              </a:ext>
            </a:extLst>
          </p:cNvPr>
          <p:cNvSpPr>
            <a:spLocks noGrp="1"/>
          </p:cNvSpPr>
          <p:nvPr>
            <p:ph type="title"/>
          </p:nvPr>
        </p:nvSpPr>
        <p:spPr>
          <a:xfrm>
            <a:off x="265500" y="724075"/>
            <a:ext cx="4045200" cy="1482300"/>
          </a:xfrm>
        </p:spPr>
        <p:txBody>
          <a:bodyPr>
            <a:normAutofit fontScale="90000"/>
          </a:bodyPr>
          <a:lstStyle/>
          <a:p>
            <a:pPr algn="l"/>
            <a:br>
              <a:rPr lang="en-US" sz="2800" b="1" dirty="0">
                <a:solidFill>
                  <a:schemeClr val="accent1">
                    <a:lumMod val="60000"/>
                    <a:lumOff val="40000"/>
                  </a:schemeClr>
                </a:solidFill>
                <a:latin typeface="Fira Sans"/>
              </a:rPr>
            </a:br>
            <a:r>
              <a:rPr lang="en-US" sz="2800" b="1" dirty="0">
                <a:solidFill>
                  <a:schemeClr val="bg1"/>
                </a:solidFill>
                <a:latin typeface="Fira Sans"/>
              </a:rPr>
              <a:t>Reading the Fine Points of the GRFP Solicitation</a:t>
            </a:r>
            <a:br>
              <a:rPr lang="en-US" sz="2800" b="1" dirty="0">
                <a:solidFill>
                  <a:schemeClr val="bg1"/>
                </a:solidFill>
                <a:latin typeface="Fira Sans"/>
              </a:rPr>
            </a:br>
            <a:br>
              <a:rPr lang="en-US" sz="2800" b="1" dirty="0">
                <a:solidFill>
                  <a:schemeClr val="bg1"/>
                </a:solidFill>
                <a:latin typeface="Fira Sans"/>
              </a:rPr>
            </a:br>
            <a:endParaRPr lang="en-US" sz="1400" dirty="0">
              <a:solidFill>
                <a:schemeClr val="bg1"/>
              </a:solidFill>
              <a:latin typeface="Fira Sans"/>
            </a:endParaRPr>
          </a:p>
        </p:txBody>
      </p:sp>
      <p:sp>
        <p:nvSpPr>
          <p:cNvPr id="6" name="Subtitle 5">
            <a:extLst>
              <a:ext uri="{FF2B5EF4-FFF2-40B4-BE49-F238E27FC236}">
                <a16:creationId xmlns:a16="http://schemas.microsoft.com/office/drawing/2014/main" id="{502F59F5-04A7-3847-BFAC-A7D096264127}"/>
              </a:ext>
            </a:extLst>
          </p:cNvPr>
          <p:cNvSpPr>
            <a:spLocks noGrp="1"/>
          </p:cNvSpPr>
          <p:nvPr>
            <p:ph type="subTitle" idx="1"/>
          </p:nvPr>
        </p:nvSpPr>
        <p:spPr>
          <a:xfrm>
            <a:off x="265500" y="2803075"/>
            <a:ext cx="2750203" cy="1235100"/>
          </a:xfrm>
        </p:spPr>
        <p:txBody>
          <a:bodyPr>
            <a:normAutofit fontScale="85000" lnSpcReduction="20000"/>
          </a:bodyPr>
          <a:lstStyle/>
          <a:p>
            <a:pPr marL="4763" indent="0" algn="l"/>
            <a:r>
              <a:rPr lang="en-US" b="1" dirty="0">
                <a:solidFill>
                  <a:schemeClr val="bg1"/>
                </a:solidFill>
                <a:latin typeface="Fira Sans"/>
              </a:rPr>
              <a:t>GRF Operations Center</a:t>
            </a:r>
            <a:br>
              <a:rPr lang="en-US" b="1" dirty="0">
                <a:solidFill>
                  <a:schemeClr val="bg1"/>
                </a:solidFill>
                <a:latin typeface="Fira Sans"/>
              </a:rPr>
            </a:br>
            <a:br>
              <a:rPr lang="en-US" b="1" dirty="0">
                <a:solidFill>
                  <a:schemeClr val="bg1"/>
                </a:solidFill>
                <a:latin typeface="Fira Sans"/>
              </a:rPr>
            </a:br>
            <a:br>
              <a:rPr lang="en-US" b="1" dirty="0">
                <a:solidFill>
                  <a:schemeClr val="bg1"/>
                </a:solidFill>
                <a:latin typeface="Fira Sans"/>
              </a:rPr>
            </a:br>
            <a:br>
              <a:rPr lang="en-US" sz="1800" b="1" dirty="0">
                <a:solidFill>
                  <a:schemeClr val="bg1"/>
                </a:solidFill>
                <a:latin typeface="Fira Sans"/>
              </a:rPr>
            </a:br>
            <a:r>
              <a:rPr lang="en-US" sz="1800" dirty="0">
                <a:solidFill>
                  <a:schemeClr val="bg1"/>
                </a:solidFill>
                <a:latin typeface="Fira Sans"/>
              </a:rPr>
              <a:t>September 29, 2021</a:t>
            </a:r>
            <a:endParaRPr lang="en-US" sz="1800" dirty="0"/>
          </a:p>
          <a:p>
            <a:pPr algn="l"/>
            <a:endParaRPr lang="en-US" dirty="0"/>
          </a:p>
        </p:txBody>
      </p:sp>
      <p:sp>
        <p:nvSpPr>
          <p:cNvPr id="9" name="Slide Number Placeholder 4">
            <a:extLst>
              <a:ext uri="{FF2B5EF4-FFF2-40B4-BE49-F238E27FC236}">
                <a16:creationId xmlns:a16="http://schemas.microsoft.com/office/drawing/2014/main" id="{3B230118-E759-4650-9D0B-90B32CA6A3A5}"/>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1</a:t>
            </a:fld>
            <a:endParaRPr lang="en" dirty="0"/>
          </a:p>
        </p:txBody>
      </p:sp>
    </p:spTree>
    <p:extLst>
      <p:ext uri="{BB962C8B-B14F-4D97-AF65-F5344CB8AC3E}">
        <p14:creationId xmlns:p14="http://schemas.microsoft.com/office/powerpoint/2010/main" val="3688560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6A8D-84E2-FD48-ADC7-F432E4B6D555}"/>
              </a:ext>
            </a:extLst>
          </p:cNvPr>
          <p:cNvSpPr>
            <a:spLocks noGrp="1"/>
          </p:cNvSpPr>
          <p:nvPr>
            <p:ph type="title"/>
          </p:nvPr>
        </p:nvSpPr>
        <p:spPr/>
        <p:txBody>
          <a:bodyPr>
            <a:normAutofit fontScale="90000"/>
          </a:bodyPr>
          <a:lstStyle/>
          <a:p>
            <a:r>
              <a:rPr lang="en-US" sz="3400" b="1" dirty="0">
                <a:solidFill>
                  <a:schemeClr val="tx1"/>
                </a:solidFill>
                <a:latin typeface="Fira Sans"/>
              </a:rPr>
              <a:t>Joint BS / MS Eligibility</a:t>
            </a:r>
          </a:p>
        </p:txBody>
      </p:sp>
      <p:sp>
        <p:nvSpPr>
          <p:cNvPr id="5" name="Text Placeholder 4">
            <a:extLst>
              <a:ext uri="{FF2B5EF4-FFF2-40B4-BE49-F238E27FC236}">
                <a16:creationId xmlns:a16="http://schemas.microsoft.com/office/drawing/2014/main" id="{C101AF2C-23C4-9740-AC2B-DC26502D0E42}"/>
              </a:ext>
            </a:extLst>
          </p:cNvPr>
          <p:cNvSpPr>
            <a:spLocks noGrp="1"/>
          </p:cNvSpPr>
          <p:nvPr>
            <p:ph type="body" idx="1"/>
          </p:nvPr>
        </p:nvSpPr>
        <p:spPr>
          <a:xfrm>
            <a:off x="311700" y="1152475"/>
            <a:ext cx="5608653" cy="3416400"/>
          </a:xfrm>
        </p:spPr>
        <p:txBody>
          <a:bodyPr>
            <a:normAutofit fontScale="70000" lnSpcReduction="20000"/>
          </a:bodyPr>
          <a:lstStyle/>
          <a:p>
            <a:pPr lvl="0" indent="-330200">
              <a:spcAft>
                <a:spcPts val="900"/>
              </a:spcAft>
              <a:buClr>
                <a:srgbClr val="073763"/>
              </a:buClr>
              <a:buSzPts val="1600"/>
              <a:buFont typeface="Fira Sans"/>
              <a:buChar char="●"/>
            </a:pPr>
            <a:r>
              <a:rPr lang="en-US" dirty="0">
                <a:solidFill>
                  <a:schemeClr val="tx1"/>
                </a:solidFill>
                <a:latin typeface="Fira Sans"/>
                <a:ea typeface="Fira Sans"/>
                <a:cs typeface="Fira Sans"/>
                <a:sym typeface="Fira Sans"/>
              </a:rPr>
              <a:t>Individuals pursuing a joint bachelor's-master's degree are considered to be graduate students and are limited to one application.</a:t>
            </a:r>
          </a:p>
          <a:p>
            <a:pPr lvl="0" indent="-330200">
              <a:spcAft>
                <a:spcPts val="900"/>
              </a:spcAft>
              <a:buClr>
                <a:srgbClr val="073763"/>
              </a:buClr>
              <a:buSzPts val="1600"/>
              <a:buFont typeface="Fira Sans"/>
              <a:buChar char="●"/>
            </a:pPr>
            <a:r>
              <a:rPr lang="en-US" dirty="0">
                <a:solidFill>
                  <a:schemeClr val="tx1"/>
                </a:solidFill>
                <a:latin typeface="Fira Sans"/>
                <a:ea typeface="Fira Sans"/>
                <a:cs typeface="Fira Sans"/>
                <a:sym typeface="Fira Sans"/>
              </a:rPr>
              <a:t>These individuals can apply </a:t>
            </a:r>
            <a:r>
              <a:rPr lang="en-US" b="1" dirty="0">
                <a:solidFill>
                  <a:schemeClr val="tx1"/>
                </a:solidFill>
                <a:latin typeface="Fira Sans"/>
                <a:ea typeface="Fira Sans"/>
                <a:cs typeface="Fira Sans"/>
                <a:sym typeface="Fira Sans"/>
              </a:rPr>
              <a:t>EITHER</a:t>
            </a:r>
            <a:r>
              <a:rPr lang="en-US" dirty="0">
                <a:solidFill>
                  <a:schemeClr val="tx1"/>
                </a:solidFill>
                <a:latin typeface="Fira Sans"/>
                <a:ea typeface="Fira Sans"/>
                <a:cs typeface="Fira Sans"/>
                <a:sym typeface="Fira Sans"/>
              </a:rPr>
              <a:t> while enrolled in the joint degree program </a:t>
            </a:r>
            <a:r>
              <a:rPr lang="en-US" b="1" dirty="0">
                <a:solidFill>
                  <a:schemeClr val="tx1"/>
                </a:solidFill>
                <a:latin typeface="Fira Sans"/>
                <a:ea typeface="Fira Sans"/>
                <a:cs typeface="Fira Sans"/>
                <a:sym typeface="Fira Sans"/>
              </a:rPr>
              <a:t>OR</a:t>
            </a:r>
            <a:r>
              <a:rPr lang="en-US" dirty="0">
                <a:solidFill>
                  <a:schemeClr val="tx1"/>
                </a:solidFill>
                <a:latin typeface="Fira Sans"/>
                <a:ea typeface="Fira Sans"/>
                <a:cs typeface="Fira Sans"/>
                <a:sym typeface="Fira Sans"/>
              </a:rPr>
              <a:t> as first-year doctoral students shortly after completion of the joint degree.</a:t>
            </a:r>
          </a:p>
          <a:p>
            <a:pPr lvl="0" indent="-330200">
              <a:spcAft>
                <a:spcPts val="900"/>
              </a:spcAft>
              <a:buClr>
                <a:srgbClr val="073763"/>
              </a:buClr>
              <a:buSzPts val="1600"/>
              <a:buFont typeface="Fira Sans"/>
              <a:buChar char="●"/>
            </a:pPr>
            <a:r>
              <a:rPr lang="en-US" dirty="0">
                <a:solidFill>
                  <a:schemeClr val="tx1"/>
                </a:solidFill>
                <a:latin typeface="Fira Sans"/>
                <a:ea typeface="Fira Sans"/>
                <a:cs typeface="Fira Sans"/>
                <a:sym typeface="Fira Sans"/>
              </a:rPr>
              <a:t>All applicants in joint bachelor's-master's degree programs must have completed three years in the joint program as of the application deadline.</a:t>
            </a:r>
          </a:p>
          <a:p>
            <a:pPr lvl="0" indent="-330200">
              <a:spcAft>
                <a:spcPts val="900"/>
              </a:spcAft>
              <a:buClr>
                <a:srgbClr val="073763"/>
              </a:buClr>
              <a:buSzPts val="1600"/>
              <a:buFont typeface="Fira Sans"/>
              <a:buChar char="●"/>
            </a:pPr>
            <a:r>
              <a:rPr lang="en-US" dirty="0">
                <a:solidFill>
                  <a:schemeClr val="tx1"/>
                </a:solidFill>
                <a:latin typeface="Fira Sans"/>
                <a:ea typeface="Fira Sans"/>
                <a:cs typeface="Fira Sans"/>
                <a:sym typeface="Fira Sans"/>
              </a:rPr>
              <a:t>If you did not progress directly to a doctoral program, you will not be eligible unless you have had a continuous interruption of at least two consecutive years immediately prior to the application deadline </a:t>
            </a:r>
            <a:r>
              <a:rPr lang="en-US" b="1" dirty="0">
                <a:solidFill>
                  <a:schemeClr val="tx1"/>
                </a:solidFill>
                <a:latin typeface="Fira Sans"/>
                <a:ea typeface="Fira Sans"/>
                <a:cs typeface="Fira Sans"/>
                <a:sym typeface="Fira Sans"/>
              </a:rPr>
              <a:t>AND</a:t>
            </a:r>
            <a:r>
              <a:rPr lang="en-US" dirty="0">
                <a:solidFill>
                  <a:schemeClr val="tx1"/>
                </a:solidFill>
                <a:latin typeface="Fira Sans"/>
                <a:ea typeface="Fira Sans"/>
                <a:cs typeface="Fira Sans"/>
                <a:sym typeface="Fira Sans"/>
              </a:rPr>
              <a:t> are not enrolled in a degree-granting graduate program at the application deadline.</a:t>
            </a:r>
          </a:p>
          <a:p>
            <a:pPr>
              <a:spcAft>
                <a:spcPts val="900"/>
              </a:spcAft>
            </a:pPr>
            <a:endParaRPr lang="en-US" dirty="0">
              <a:solidFill>
                <a:schemeClr val="tx1"/>
              </a:solidFill>
            </a:endParaRPr>
          </a:p>
        </p:txBody>
      </p:sp>
      <p:pic>
        <p:nvPicPr>
          <p:cNvPr id="6" name="Google Shape;115;p22">
            <a:extLst>
              <a:ext uri="{FF2B5EF4-FFF2-40B4-BE49-F238E27FC236}">
                <a16:creationId xmlns:a16="http://schemas.microsoft.com/office/drawing/2014/main" id="{5CF03E0F-E579-2C4E-9AFB-FA2DDA425110}"/>
              </a:ext>
              <a:ext uri="{C183D7F6-B498-43B3-948B-1728B52AA6E4}">
                <adec:decorative xmlns:adec="http://schemas.microsoft.com/office/drawing/2017/decorative" val="1"/>
              </a:ext>
            </a:extLst>
          </p:cNvPr>
          <p:cNvPicPr preferRelativeResize="0"/>
          <p:nvPr/>
        </p:nvPicPr>
        <p:blipFill rotWithShape="1">
          <a:blip r:embed="rId2">
            <a:alphaModFix/>
          </a:blip>
          <a:srcRect l="69250" t="22802" b="16597"/>
          <a:stretch/>
        </p:blipFill>
        <p:spPr>
          <a:xfrm>
            <a:off x="6106332" y="1013269"/>
            <a:ext cx="2811798" cy="3116962"/>
          </a:xfrm>
          <a:prstGeom prst="rect">
            <a:avLst/>
          </a:prstGeom>
          <a:noFill/>
          <a:ln>
            <a:noFill/>
          </a:ln>
        </p:spPr>
      </p:pic>
      <p:sp>
        <p:nvSpPr>
          <p:cNvPr id="8" name="Slide Number Placeholder 4">
            <a:extLst>
              <a:ext uri="{FF2B5EF4-FFF2-40B4-BE49-F238E27FC236}">
                <a16:creationId xmlns:a16="http://schemas.microsoft.com/office/drawing/2014/main" id="{FAB27FE6-0B23-42E9-BB8A-9051D35C0425}"/>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10</a:t>
            </a:fld>
            <a:endParaRPr lang="en" dirty="0"/>
          </a:p>
        </p:txBody>
      </p:sp>
    </p:spTree>
    <p:extLst>
      <p:ext uri="{BB962C8B-B14F-4D97-AF65-F5344CB8AC3E}">
        <p14:creationId xmlns:p14="http://schemas.microsoft.com/office/powerpoint/2010/main" val="238709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6A8D-84E2-FD48-ADC7-F432E4B6D555}"/>
              </a:ext>
            </a:extLst>
          </p:cNvPr>
          <p:cNvSpPr>
            <a:spLocks noGrp="1"/>
          </p:cNvSpPr>
          <p:nvPr>
            <p:ph type="title"/>
          </p:nvPr>
        </p:nvSpPr>
        <p:spPr/>
        <p:txBody>
          <a:bodyPr>
            <a:normAutofit fontScale="90000"/>
          </a:bodyPr>
          <a:lstStyle/>
          <a:p>
            <a:r>
              <a:rPr lang="en-US" sz="3400" b="1" dirty="0">
                <a:solidFill>
                  <a:schemeClr val="tx1"/>
                </a:solidFill>
                <a:latin typeface="Fira Sans"/>
              </a:rPr>
              <a:t>Professional Degree</a:t>
            </a:r>
          </a:p>
        </p:txBody>
      </p:sp>
      <p:sp>
        <p:nvSpPr>
          <p:cNvPr id="5" name="Text Placeholder 4">
            <a:extLst>
              <a:ext uri="{FF2B5EF4-FFF2-40B4-BE49-F238E27FC236}">
                <a16:creationId xmlns:a16="http://schemas.microsoft.com/office/drawing/2014/main" id="{C101AF2C-23C4-9740-AC2B-DC26502D0E42}"/>
              </a:ext>
            </a:extLst>
          </p:cNvPr>
          <p:cNvSpPr>
            <a:spLocks noGrp="1"/>
          </p:cNvSpPr>
          <p:nvPr>
            <p:ph type="body" idx="1"/>
          </p:nvPr>
        </p:nvSpPr>
        <p:spPr>
          <a:xfrm>
            <a:off x="311700" y="1152475"/>
            <a:ext cx="8160758" cy="3416400"/>
          </a:xfrm>
        </p:spPr>
        <p:txBody>
          <a:bodyPr>
            <a:normAutofit fontScale="92500" lnSpcReduction="20000"/>
          </a:bodyPr>
          <a:lstStyle/>
          <a:p>
            <a:pPr marL="0" lvl="0" indent="0">
              <a:lnSpc>
                <a:spcPct val="120000"/>
              </a:lnSpc>
              <a:spcAft>
                <a:spcPts val="300"/>
              </a:spcAft>
              <a:buClr>
                <a:schemeClr val="dk1"/>
              </a:buClr>
              <a:buSzPts val="1100"/>
              <a:buNone/>
            </a:pPr>
            <a:r>
              <a:rPr lang="en-US" sz="1400" dirty="0">
                <a:solidFill>
                  <a:schemeClr val="tx1"/>
                </a:solidFill>
                <a:latin typeface="Fira Sans"/>
                <a:ea typeface="Fira Sans"/>
                <a:cs typeface="Fira Sans"/>
                <a:sym typeface="Fira Sans"/>
              </a:rPr>
              <a:t>The GRFP only supports research based STEM or STEM Education programs. Programs that do not require a thesis and are categorized as Professional Degrees will therefore not be considered. Examples of Practice Oriented Professional Degrees (dual degrees are considered the same as any of the below): </a:t>
            </a:r>
          </a:p>
          <a:p>
            <a:pPr marL="0" lvl="0" indent="0">
              <a:lnSpc>
                <a:spcPct val="120000"/>
              </a:lnSpc>
              <a:spcAft>
                <a:spcPts val="300"/>
              </a:spcAft>
              <a:buClr>
                <a:schemeClr val="dk1"/>
              </a:buClr>
              <a:buSzPts val="1100"/>
              <a:buNone/>
            </a:pPr>
            <a:endParaRPr lang="en-US" sz="1400" dirty="0">
              <a:solidFill>
                <a:schemeClr val="tx1"/>
              </a:solidFill>
              <a:latin typeface="Fira Sans"/>
              <a:ea typeface="Fira Sans"/>
              <a:cs typeface="Fira Sans"/>
              <a:sym typeface="Fira Sans"/>
            </a:endParaRPr>
          </a:p>
          <a:p>
            <a:pPr lvl="0" indent="-317500">
              <a:lnSpc>
                <a:spcPct val="120000"/>
              </a:lnSpc>
              <a:spcAft>
                <a:spcPts val="300"/>
              </a:spcAft>
              <a:buSzPts val="1400"/>
              <a:buFont typeface="Fira Sans"/>
              <a:buChar char="●"/>
            </a:pPr>
            <a:r>
              <a:rPr lang="en-US" sz="1400" dirty="0">
                <a:solidFill>
                  <a:schemeClr val="tx1"/>
                </a:solidFill>
                <a:latin typeface="Fira Sans"/>
                <a:ea typeface="Fira Sans"/>
                <a:cs typeface="Fira Sans"/>
                <a:sym typeface="Fira Sans"/>
              </a:rPr>
              <a:t>MBA</a:t>
            </a:r>
          </a:p>
          <a:p>
            <a:pPr lvl="0" indent="-317500">
              <a:lnSpc>
                <a:spcPct val="120000"/>
              </a:lnSpc>
              <a:spcAft>
                <a:spcPts val="300"/>
              </a:spcAft>
              <a:buSzPts val="1400"/>
              <a:buFont typeface="Fira Sans"/>
              <a:buChar char="●"/>
            </a:pPr>
            <a:r>
              <a:rPr lang="en-US" sz="1400" dirty="0">
                <a:solidFill>
                  <a:schemeClr val="tx1"/>
                </a:solidFill>
                <a:latin typeface="Fira Sans"/>
                <a:ea typeface="Fira Sans"/>
                <a:cs typeface="Fira Sans"/>
                <a:sym typeface="Fira Sans"/>
              </a:rPr>
              <a:t>MPH</a:t>
            </a:r>
          </a:p>
          <a:p>
            <a:pPr lvl="0" indent="-317500">
              <a:lnSpc>
                <a:spcPct val="120000"/>
              </a:lnSpc>
              <a:spcAft>
                <a:spcPts val="300"/>
              </a:spcAft>
              <a:buSzPts val="1400"/>
              <a:buFont typeface="Fira Sans"/>
              <a:buChar char="●"/>
            </a:pPr>
            <a:r>
              <a:rPr lang="en-US" sz="1400" dirty="0">
                <a:solidFill>
                  <a:schemeClr val="tx1"/>
                </a:solidFill>
                <a:latin typeface="Fira Sans"/>
                <a:ea typeface="Fira Sans"/>
                <a:cs typeface="Fira Sans"/>
                <a:sym typeface="Fira Sans"/>
              </a:rPr>
              <a:t>MSW</a:t>
            </a:r>
          </a:p>
          <a:p>
            <a:pPr lvl="0" indent="-317500">
              <a:lnSpc>
                <a:spcPct val="120000"/>
              </a:lnSpc>
              <a:spcAft>
                <a:spcPts val="300"/>
              </a:spcAft>
              <a:buSzPts val="1400"/>
              <a:buFont typeface="Fira Sans"/>
              <a:buChar char="●"/>
            </a:pPr>
            <a:r>
              <a:rPr lang="en-US" sz="1400" dirty="0">
                <a:solidFill>
                  <a:schemeClr val="tx1"/>
                </a:solidFill>
                <a:latin typeface="Fira Sans"/>
                <a:ea typeface="Fira Sans"/>
                <a:cs typeface="Fira Sans"/>
                <a:sym typeface="Fira Sans"/>
              </a:rPr>
              <a:t>JD</a:t>
            </a:r>
          </a:p>
          <a:p>
            <a:pPr lvl="0" indent="-317500">
              <a:lnSpc>
                <a:spcPct val="120000"/>
              </a:lnSpc>
              <a:spcAft>
                <a:spcPts val="300"/>
              </a:spcAft>
              <a:buSzPts val="1400"/>
              <a:buFont typeface="Fira Sans"/>
              <a:buChar char="●"/>
            </a:pPr>
            <a:r>
              <a:rPr lang="en-US" sz="1400" dirty="0">
                <a:solidFill>
                  <a:schemeClr val="tx1"/>
                </a:solidFill>
                <a:latin typeface="Fira Sans"/>
                <a:ea typeface="Fira Sans"/>
                <a:cs typeface="Fira Sans"/>
                <a:sym typeface="Fira Sans"/>
              </a:rPr>
              <a:t>MD</a:t>
            </a:r>
          </a:p>
          <a:p>
            <a:pPr lvl="0" indent="-317500">
              <a:lnSpc>
                <a:spcPct val="120000"/>
              </a:lnSpc>
              <a:spcAft>
                <a:spcPts val="300"/>
              </a:spcAft>
              <a:buSzPts val="1400"/>
              <a:buFont typeface="Fira Sans"/>
              <a:buChar char="●"/>
            </a:pPr>
            <a:r>
              <a:rPr lang="en-US" sz="1400" dirty="0">
                <a:solidFill>
                  <a:schemeClr val="tx1"/>
                </a:solidFill>
                <a:latin typeface="Fira Sans"/>
                <a:ea typeface="Fira Sans"/>
                <a:cs typeface="Fira Sans"/>
                <a:sym typeface="Fira Sans"/>
              </a:rPr>
              <a:t>DMV</a:t>
            </a:r>
          </a:p>
          <a:p>
            <a:pPr lvl="0" indent="-317500">
              <a:lnSpc>
                <a:spcPct val="120000"/>
              </a:lnSpc>
              <a:spcAft>
                <a:spcPts val="300"/>
              </a:spcAft>
              <a:buSzPts val="1400"/>
              <a:buFont typeface="Fira Sans"/>
              <a:buChar char="●"/>
            </a:pPr>
            <a:r>
              <a:rPr lang="en-US" sz="1400" dirty="0">
                <a:solidFill>
                  <a:schemeClr val="tx1"/>
                </a:solidFill>
                <a:latin typeface="Fira Sans"/>
                <a:ea typeface="Fira Sans"/>
                <a:cs typeface="Fira Sans"/>
                <a:sym typeface="Fira Sans"/>
              </a:rPr>
              <a:t>DDS</a:t>
            </a:r>
          </a:p>
          <a:p>
            <a:pPr marL="0" lvl="0" indent="0">
              <a:lnSpc>
                <a:spcPct val="120000"/>
              </a:lnSpc>
              <a:spcAft>
                <a:spcPts val="300"/>
              </a:spcAft>
              <a:buNone/>
            </a:pPr>
            <a:endParaRPr lang="en-US" sz="1400" dirty="0">
              <a:solidFill>
                <a:schemeClr val="tx1"/>
              </a:solidFill>
              <a:latin typeface="Fira Sans"/>
              <a:ea typeface="Fira Sans"/>
              <a:cs typeface="Fira Sans"/>
              <a:sym typeface="Fira Sans"/>
            </a:endParaRPr>
          </a:p>
          <a:p>
            <a:pPr marL="0" lvl="0" indent="0">
              <a:lnSpc>
                <a:spcPct val="120000"/>
              </a:lnSpc>
              <a:spcAft>
                <a:spcPts val="300"/>
              </a:spcAft>
              <a:buNone/>
            </a:pPr>
            <a:r>
              <a:rPr lang="en-US" sz="1400" dirty="0">
                <a:solidFill>
                  <a:schemeClr val="tx1"/>
                </a:solidFill>
                <a:latin typeface="Fira Sans"/>
                <a:ea typeface="Fira Sans"/>
                <a:cs typeface="Fira Sans"/>
                <a:sym typeface="Fira Sans"/>
              </a:rPr>
              <a:t>For more guidance regarding eligible degree programs/field of study please contact your academic advisor, PI or registrar. </a:t>
            </a:r>
          </a:p>
          <a:p>
            <a:pPr>
              <a:spcAft>
                <a:spcPts val="900"/>
              </a:spcAft>
            </a:pPr>
            <a:endParaRPr lang="en-US" dirty="0">
              <a:solidFill>
                <a:schemeClr val="tx1"/>
              </a:solidFill>
            </a:endParaRPr>
          </a:p>
        </p:txBody>
      </p:sp>
      <p:pic>
        <p:nvPicPr>
          <p:cNvPr id="7" name="Google Shape;122;p23">
            <a:extLst>
              <a:ext uri="{FF2B5EF4-FFF2-40B4-BE49-F238E27FC236}">
                <a16:creationId xmlns:a16="http://schemas.microsoft.com/office/drawing/2014/main" id="{22CFE973-9100-7F46-8283-2744EB9A8C03}"/>
              </a:ext>
              <a:ext uri="{C183D7F6-B498-43B3-948B-1728B52AA6E4}">
                <adec:decorative xmlns:adec="http://schemas.microsoft.com/office/drawing/2017/decorative" val="1"/>
              </a:ext>
            </a:extLst>
          </p:cNvPr>
          <p:cNvPicPr preferRelativeResize="0"/>
          <p:nvPr/>
        </p:nvPicPr>
        <p:blipFill rotWithShape="1">
          <a:blip r:embed="rId2">
            <a:alphaModFix/>
          </a:blip>
          <a:srcRect l="51949" t="56375" b="5960"/>
          <a:stretch/>
        </p:blipFill>
        <p:spPr>
          <a:xfrm>
            <a:off x="4627389" y="1957067"/>
            <a:ext cx="4393769" cy="1937290"/>
          </a:xfrm>
          <a:prstGeom prst="rect">
            <a:avLst/>
          </a:prstGeom>
          <a:noFill/>
          <a:ln>
            <a:noFill/>
          </a:ln>
        </p:spPr>
      </p:pic>
      <p:sp>
        <p:nvSpPr>
          <p:cNvPr id="8" name="Slide Number Placeholder 4">
            <a:extLst>
              <a:ext uri="{FF2B5EF4-FFF2-40B4-BE49-F238E27FC236}">
                <a16:creationId xmlns:a16="http://schemas.microsoft.com/office/drawing/2014/main" id="{AE3F15D4-AF8E-4DDF-B0E0-06BF0DB8F5B8}"/>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11</a:t>
            </a:fld>
            <a:endParaRPr lang="en" dirty="0"/>
          </a:p>
        </p:txBody>
      </p:sp>
    </p:spTree>
    <p:extLst>
      <p:ext uri="{BB962C8B-B14F-4D97-AF65-F5344CB8AC3E}">
        <p14:creationId xmlns:p14="http://schemas.microsoft.com/office/powerpoint/2010/main" val="1868661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F263D"/>
        </a:solidFill>
        <a:effectLst/>
      </p:bgPr>
    </p:bg>
    <p:spTree>
      <p:nvGrpSpPr>
        <p:cNvPr id="1" name=""/>
        <p:cNvGrpSpPr/>
        <p:nvPr/>
      </p:nvGrpSpPr>
      <p:grpSpPr>
        <a:xfrm>
          <a:off x="0" y="0"/>
          <a:ext cx="0" cy="0"/>
          <a:chOff x="0" y="0"/>
          <a:chExt cx="0" cy="0"/>
        </a:xfrm>
      </p:grpSpPr>
      <p:pic>
        <p:nvPicPr>
          <p:cNvPr id="8" name="Google Shape;136;p25">
            <a:extLst>
              <a:ext uri="{FF2B5EF4-FFF2-40B4-BE49-F238E27FC236}">
                <a16:creationId xmlns:a16="http://schemas.microsoft.com/office/drawing/2014/main" id="{2BECDF1D-3DD7-864A-B46D-48D044D9A3F6}"/>
              </a:ext>
              <a:ext uri="{C183D7F6-B498-43B3-948B-1728B52AA6E4}">
                <adec:decorative xmlns:adec="http://schemas.microsoft.com/office/drawing/2017/decorative" val="1"/>
              </a:ext>
            </a:extLst>
          </p:cNvPr>
          <p:cNvPicPr preferRelativeResize="0"/>
          <p:nvPr/>
        </p:nvPicPr>
        <p:blipFill rotWithShape="1">
          <a:blip r:embed="rId2">
            <a:alphaModFix/>
          </a:blip>
          <a:srcRect l="61949"/>
          <a:stretch/>
        </p:blipFill>
        <p:spPr>
          <a:xfrm>
            <a:off x="5664630" y="-5"/>
            <a:ext cx="3479369" cy="5143505"/>
          </a:xfrm>
          <a:prstGeom prst="rect">
            <a:avLst/>
          </a:prstGeom>
          <a:noFill/>
          <a:ln>
            <a:noFill/>
          </a:ln>
        </p:spPr>
      </p:pic>
      <p:sp>
        <p:nvSpPr>
          <p:cNvPr id="2" name="Title 1">
            <a:extLst>
              <a:ext uri="{FF2B5EF4-FFF2-40B4-BE49-F238E27FC236}">
                <a16:creationId xmlns:a16="http://schemas.microsoft.com/office/drawing/2014/main" id="{27811A48-B5AE-3D47-979E-17DFB8E8C363}"/>
              </a:ext>
            </a:extLst>
          </p:cNvPr>
          <p:cNvSpPr>
            <a:spLocks noGrp="1"/>
          </p:cNvSpPr>
          <p:nvPr>
            <p:ph type="title"/>
          </p:nvPr>
        </p:nvSpPr>
        <p:spPr>
          <a:xfrm>
            <a:off x="311699" y="445025"/>
            <a:ext cx="8520601" cy="758935"/>
          </a:xfrm>
        </p:spPr>
        <p:txBody>
          <a:bodyPr>
            <a:normAutofit fontScale="90000"/>
          </a:bodyPr>
          <a:lstStyle/>
          <a:p>
            <a:pPr algn="l"/>
            <a:r>
              <a:rPr lang="en-US" sz="3400" b="1" dirty="0">
                <a:solidFill>
                  <a:schemeClr val="bg1"/>
                </a:solidFill>
                <a:latin typeface="Fira Sans"/>
              </a:rPr>
              <a:t>#1 Citizenship</a:t>
            </a:r>
            <a:br>
              <a:rPr lang="en-US" sz="2800" b="1" dirty="0">
                <a:solidFill>
                  <a:schemeClr val="bg1"/>
                </a:solidFill>
                <a:latin typeface="Fira Sans"/>
              </a:rPr>
            </a:br>
            <a:br>
              <a:rPr lang="en-US" sz="2800" b="1" dirty="0">
                <a:solidFill>
                  <a:schemeClr val="bg1"/>
                </a:solidFill>
                <a:latin typeface="Fira Sans"/>
              </a:rPr>
            </a:br>
            <a:endParaRPr lang="en-US" sz="1400" dirty="0">
              <a:solidFill>
                <a:schemeClr val="bg1"/>
              </a:solidFill>
              <a:latin typeface="Fira Sans"/>
            </a:endParaRPr>
          </a:p>
        </p:txBody>
      </p:sp>
      <p:sp>
        <p:nvSpPr>
          <p:cNvPr id="4" name="Text Placeholder 3">
            <a:extLst>
              <a:ext uri="{FF2B5EF4-FFF2-40B4-BE49-F238E27FC236}">
                <a16:creationId xmlns:a16="http://schemas.microsoft.com/office/drawing/2014/main" id="{6554911B-E61E-5D4B-861A-9826C64D5692}"/>
              </a:ext>
            </a:extLst>
          </p:cNvPr>
          <p:cNvSpPr>
            <a:spLocks noGrp="1"/>
          </p:cNvSpPr>
          <p:nvPr>
            <p:ph type="body" idx="1"/>
          </p:nvPr>
        </p:nvSpPr>
        <p:spPr>
          <a:xfrm>
            <a:off x="311700" y="1123627"/>
            <a:ext cx="3695149" cy="3464297"/>
          </a:xfrm>
        </p:spPr>
        <p:txBody>
          <a:bodyPr>
            <a:normAutofit fontScale="85000" lnSpcReduction="10000"/>
          </a:bodyPr>
          <a:lstStyle/>
          <a:p>
            <a:pPr marL="0" lvl="0" indent="0">
              <a:buNone/>
            </a:pPr>
            <a:r>
              <a:rPr lang="en-US" sz="1700" b="1" dirty="0">
                <a:solidFill>
                  <a:schemeClr val="lt1"/>
                </a:solidFill>
                <a:latin typeface="Fira Sans"/>
                <a:ea typeface="Fira Sans"/>
                <a:cs typeface="Fira Sans"/>
                <a:sym typeface="Fira Sans"/>
              </a:rPr>
              <a:t>What is Citizenship defined as?</a:t>
            </a:r>
          </a:p>
          <a:p>
            <a:pPr lvl="0" indent="-317500">
              <a:buClr>
                <a:schemeClr val="lt1"/>
              </a:buClr>
              <a:buSzPts val="1400"/>
              <a:buFont typeface="Fira Sans"/>
              <a:buChar char="●"/>
            </a:pPr>
            <a:r>
              <a:rPr lang="en-US" dirty="0">
                <a:solidFill>
                  <a:schemeClr val="lt1"/>
                </a:solidFill>
                <a:latin typeface="Fira Sans"/>
                <a:ea typeface="Fira Sans"/>
                <a:cs typeface="Fira Sans"/>
                <a:sym typeface="Fira Sans"/>
              </a:rPr>
              <a:t>Permanent resident </a:t>
            </a:r>
          </a:p>
          <a:p>
            <a:pPr lvl="0" indent="-317500">
              <a:buClr>
                <a:schemeClr val="lt1"/>
              </a:buClr>
              <a:buSzPts val="1400"/>
              <a:buFont typeface="Fira Sans"/>
              <a:buChar char="●"/>
            </a:pPr>
            <a:r>
              <a:rPr lang="en-US" dirty="0">
                <a:solidFill>
                  <a:schemeClr val="lt1"/>
                </a:solidFill>
                <a:latin typeface="Fira Sans"/>
                <a:ea typeface="Fira Sans"/>
                <a:cs typeface="Fira Sans"/>
                <a:sym typeface="Fira Sans"/>
              </a:rPr>
              <a:t>Nationals</a:t>
            </a:r>
          </a:p>
          <a:p>
            <a:pPr lvl="1">
              <a:buClr>
                <a:schemeClr val="lt1"/>
              </a:buClr>
              <a:buFont typeface="Fira Sans"/>
              <a:buChar char="○"/>
            </a:pPr>
            <a:r>
              <a:rPr lang="en-US" dirty="0">
                <a:solidFill>
                  <a:schemeClr val="lt1"/>
                </a:solidFill>
                <a:latin typeface="Fira Sans"/>
                <a:ea typeface="Fira Sans"/>
                <a:cs typeface="Fira Sans"/>
                <a:sym typeface="Fira Sans"/>
              </a:rPr>
              <a:t>A native resident of a commonwealth or territory of the United States </a:t>
            </a:r>
          </a:p>
          <a:p>
            <a:pPr lvl="0" indent="-317500">
              <a:buClr>
                <a:schemeClr val="lt1"/>
              </a:buClr>
              <a:buSzPts val="1400"/>
              <a:buFont typeface="Fira Sans"/>
              <a:buChar char="●"/>
            </a:pPr>
            <a:r>
              <a:rPr lang="en-US" dirty="0">
                <a:solidFill>
                  <a:schemeClr val="lt1"/>
                </a:solidFill>
                <a:latin typeface="Fira Sans"/>
                <a:ea typeface="Fira Sans"/>
                <a:cs typeface="Fira Sans"/>
                <a:sym typeface="Fira Sans"/>
              </a:rPr>
              <a:t>United States Citizen </a:t>
            </a:r>
          </a:p>
          <a:p>
            <a:pPr marL="0" lvl="0" indent="0">
              <a:buNone/>
            </a:pPr>
            <a:endParaRPr lang="en-US" dirty="0">
              <a:solidFill>
                <a:schemeClr val="lt1"/>
              </a:solidFill>
              <a:latin typeface="Fira Sans"/>
              <a:ea typeface="Fira Sans"/>
              <a:cs typeface="Fira Sans"/>
              <a:sym typeface="Fira Sans"/>
            </a:endParaRPr>
          </a:p>
          <a:p>
            <a:pPr marL="0" lvl="0" indent="0">
              <a:buNone/>
            </a:pPr>
            <a:r>
              <a:rPr lang="en-US" sz="1700" b="1" dirty="0">
                <a:solidFill>
                  <a:schemeClr val="lt1"/>
                </a:solidFill>
                <a:latin typeface="Fira Sans"/>
                <a:ea typeface="Fira Sans"/>
                <a:cs typeface="Fira Sans"/>
                <a:sym typeface="Fira Sans"/>
              </a:rPr>
              <a:t>Not considered under Citizenship:</a:t>
            </a:r>
          </a:p>
          <a:p>
            <a:pPr lvl="0" indent="-317500">
              <a:buClr>
                <a:schemeClr val="lt1"/>
              </a:buClr>
              <a:buSzPts val="1400"/>
              <a:buFont typeface="Fira Sans"/>
              <a:buChar char="●"/>
            </a:pPr>
            <a:r>
              <a:rPr lang="en-US" dirty="0">
                <a:solidFill>
                  <a:schemeClr val="lt1"/>
                </a:solidFill>
                <a:latin typeface="Fira Sans"/>
                <a:ea typeface="Fira Sans"/>
                <a:cs typeface="Fira Sans"/>
                <a:sym typeface="Fira Sans"/>
              </a:rPr>
              <a:t>Student under a Visa </a:t>
            </a:r>
          </a:p>
          <a:p>
            <a:pPr lvl="0" indent="-317500">
              <a:buClr>
                <a:schemeClr val="lt1"/>
              </a:buClr>
              <a:buSzPts val="1400"/>
              <a:buFont typeface="Fira Sans"/>
              <a:buChar char="●"/>
            </a:pPr>
            <a:r>
              <a:rPr lang="en-US" dirty="0">
                <a:solidFill>
                  <a:schemeClr val="lt1"/>
                </a:solidFill>
                <a:latin typeface="Fira Sans"/>
                <a:ea typeface="Fira Sans"/>
                <a:cs typeface="Fira Sans"/>
                <a:sym typeface="Fira Sans"/>
              </a:rPr>
              <a:t>DACA recipient </a:t>
            </a:r>
          </a:p>
          <a:p>
            <a:pPr lvl="0" indent="-317500">
              <a:buClr>
                <a:schemeClr val="lt1"/>
              </a:buClr>
              <a:buSzPts val="1400"/>
              <a:buFont typeface="Fira Sans"/>
              <a:buChar char="●"/>
            </a:pPr>
            <a:r>
              <a:rPr lang="en-US" dirty="0">
                <a:solidFill>
                  <a:schemeClr val="lt1"/>
                </a:solidFill>
                <a:latin typeface="Fira Sans"/>
                <a:ea typeface="Fira Sans"/>
                <a:cs typeface="Fira Sans"/>
                <a:sym typeface="Fira Sans"/>
              </a:rPr>
              <a:t>Individuals who have applied for US citizenship and have not been granted by the application deadline.</a:t>
            </a:r>
          </a:p>
          <a:p>
            <a:pPr lvl="0" indent="0">
              <a:buNone/>
            </a:pPr>
            <a:endParaRPr lang="en-US" dirty="0">
              <a:solidFill>
                <a:schemeClr val="lt1"/>
              </a:solidFill>
              <a:latin typeface="Fira Sans"/>
              <a:ea typeface="Fira Sans"/>
              <a:cs typeface="Fira Sans"/>
              <a:sym typeface="Fira Sans"/>
            </a:endParaRPr>
          </a:p>
          <a:p>
            <a:pPr marL="114300" indent="0">
              <a:buNone/>
            </a:pPr>
            <a:endParaRPr lang="en-US" sz="1400" dirty="0">
              <a:solidFill>
                <a:schemeClr val="bg1"/>
              </a:solidFill>
            </a:endParaRPr>
          </a:p>
        </p:txBody>
      </p:sp>
      <p:sp>
        <p:nvSpPr>
          <p:cNvPr id="6" name="Slide Number Placeholder 4">
            <a:extLst>
              <a:ext uri="{FF2B5EF4-FFF2-40B4-BE49-F238E27FC236}">
                <a16:creationId xmlns:a16="http://schemas.microsoft.com/office/drawing/2014/main" id="{9566CA12-F41F-437F-939A-CD68F7AAF7A2}"/>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12</a:t>
            </a:fld>
            <a:endParaRPr lang="en" dirty="0"/>
          </a:p>
        </p:txBody>
      </p:sp>
    </p:spTree>
    <p:extLst>
      <p:ext uri="{BB962C8B-B14F-4D97-AF65-F5344CB8AC3E}">
        <p14:creationId xmlns:p14="http://schemas.microsoft.com/office/powerpoint/2010/main" val="1464331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263D"/>
        </a:solidFill>
        <a:effectLst/>
      </p:bgPr>
    </p:bg>
    <p:spTree>
      <p:nvGrpSpPr>
        <p:cNvPr id="1" name=""/>
        <p:cNvGrpSpPr/>
        <p:nvPr/>
      </p:nvGrpSpPr>
      <p:grpSpPr>
        <a:xfrm>
          <a:off x="0" y="0"/>
          <a:ext cx="0" cy="0"/>
          <a:chOff x="0" y="0"/>
          <a:chExt cx="0" cy="0"/>
        </a:xfrm>
      </p:grpSpPr>
      <p:pic>
        <p:nvPicPr>
          <p:cNvPr id="8" name="Google Shape;136;p25">
            <a:extLst>
              <a:ext uri="{FF2B5EF4-FFF2-40B4-BE49-F238E27FC236}">
                <a16:creationId xmlns:a16="http://schemas.microsoft.com/office/drawing/2014/main" id="{2BECDF1D-3DD7-864A-B46D-48D044D9A3F6}"/>
              </a:ext>
              <a:ext uri="{C183D7F6-B498-43B3-948B-1728B52AA6E4}">
                <adec:decorative xmlns:adec="http://schemas.microsoft.com/office/drawing/2017/decorative" val="1"/>
              </a:ext>
            </a:extLst>
          </p:cNvPr>
          <p:cNvPicPr preferRelativeResize="0"/>
          <p:nvPr/>
        </p:nvPicPr>
        <p:blipFill rotWithShape="1">
          <a:blip r:embed="rId2">
            <a:alphaModFix/>
          </a:blip>
          <a:srcRect l="61949"/>
          <a:stretch/>
        </p:blipFill>
        <p:spPr>
          <a:xfrm>
            <a:off x="5664630" y="-5"/>
            <a:ext cx="3479369" cy="5143505"/>
          </a:xfrm>
          <a:prstGeom prst="rect">
            <a:avLst/>
          </a:prstGeom>
          <a:noFill/>
          <a:ln>
            <a:noFill/>
          </a:ln>
        </p:spPr>
      </p:pic>
      <p:sp>
        <p:nvSpPr>
          <p:cNvPr id="2" name="Title 1">
            <a:extLst>
              <a:ext uri="{FF2B5EF4-FFF2-40B4-BE49-F238E27FC236}">
                <a16:creationId xmlns:a16="http://schemas.microsoft.com/office/drawing/2014/main" id="{27811A48-B5AE-3D47-979E-17DFB8E8C363}"/>
              </a:ext>
            </a:extLst>
          </p:cNvPr>
          <p:cNvSpPr>
            <a:spLocks noGrp="1"/>
          </p:cNvSpPr>
          <p:nvPr>
            <p:ph type="title"/>
          </p:nvPr>
        </p:nvSpPr>
        <p:spPr/>
        <p:txBody>
          <a:bodyPr>
            <a:normAutofit fontScale="90000"/>
          </a:bodyPr>
          <a:lstStyle/>
          <a:p>
            <a:pPr algn="l"/>
            <a:r>
              <a:rPr lang="en-US" sz="3400" b="1" dirty="0">
                <a:solidFill>
                  <a:schemeClr val="bg1"/>
                </a:solidFill>
                <a:latin typeface="Fira Sans"/>
              </a:rPr>
              <a:t>#2 Citizenship</a:t>
            </a:r>
            <a:br>
              <a:rPr lang="en-US" sz="2800" b="1" dirty="0">
                <a:solidFill>
                  <a:schemeClr val="bg1"/>
                </a:solidFill>
                <a:latin typeface="Fira Sans"/>
              </a:rPr>
            </a:br>
            <a:br>
              <a:rPr lang="en-US" sz="2800" b="1" dirty="0">
                <a:solidFill>
                  <a:schemeClr val="bg1"/>
                </a:solidFill>
                <a:latin typeface="Fira Sans"/>
              </a:rPr>
            </a:br>
            <a:endParaRPr lang="en-US" sz="1400" dirty="0">
              <a:solidFill>
                <a:schemeClr val="bg1"/>
              </a:solidFill>
              <a:latin typeface="Fira Sans"/>
            </a:endParaRPr>
          </a:p>
        </p:txBody>
      </p:sp>
      <p:pic>
        <p:nvPicPr>
          <p:cNvPr id="9" name="Google Shape;138;p25" descr="Snapshot of Citizenship questionnaire ">
            <a:extLst>
              <a:ext uri="{FF2B5EF4-FFF2-40B4-BE49-F238E27FC236}">
                <a16:creationId xmlns:a16="http://schemas.microsoft.com/office/drawing/2014/main" id="{EF938444-5AEA-F047-BE7C-5777336CDB8F}"/>
              </a:ext>
            </a:extLst>
          </p:cNvPr>
          <p:cNvPicPr preferRelativeResize="0"/>
          <p:nvPr/>
        </p:nvPicPr>
        <p:blipFill>
          <a:blip r:embed="rId3">
            <a:alphaModFix/>
          </a:blip>
          <a:stretch>
            <a:fillRect/>
          </a:stretch>
        </p:blipFill>
        <p:spPr>
          <a:xfrm>
            <a:off x="433965" y="1203000"/>
            <a:ext cx="4220159" cy="1887649"/>
          </a:xfrm>
          <a:prstGeom prst="rect">
            <a:avLst/>
          </a:prstGeom>
          <a:noFill/>
          <a:ln>
            <a:noFill/>
          </a:ln>
        </p:spPr>
      </p:pic>
      <p:pic>
        <p:nvPicPr>
          <p:cNvPr id="10" name="Google Shape;139;p25" descr="Snapshot of eligibility questionnaire ">
            <a:extLst>
              <a:ext uri="{FF2B5EF4-FFF2-40B4-BE49-F238E27FC236}">
                <a16:creationId xmlns:a16="http://schemas.microsoft.com/office/drawing/2014/main" id="{CE201B0C-B678-F046-B7B6-008E2FA36D38}"/>
              </a:ext>
            </a:extLst>
          </p:cNvPr>
          <p:cNvPicPr preferRelativeResize="0"/>
          <p:nvPr/>
        </p:nvPicPr>
        <p:blipFill>
          <a:blip r:embed="rId4">
            <a:alphaModFix/>
          </a:blip>
          <a:stretch>
            <a:fillRect/>
          </a:stretch>
        </p:blipFill>
        <p:spPr>
          <a:xfrm>
            <a:off x="433975" y="3169175"/>
            <a:ext cx="4220151" cy="1887650"/>
          </a:xfrm>
          <a:prstGeom prst="rect">
            <a:avLst/>
          </a:prstGeom>
          <a:noFill/>
          <a:ln>
            <a:noFill/>
          </a:ln>
        </p:spPr>
      </p:pic>
      <p:sp>
        <p:nvSpPr>
          <p:cNvPr id="11" name="Slide Number Placeholder 4">
            <a:extLst>
              <a:ext uri="{FF2B5EF4-FFF2-40B4-BE49-F238E27FC236}">
                <a16:creationId xmlns:a16="http://schemas.microsoft.com/office/drawing/2014/main" id="{62496A1E-4DE5-4D74-855D-4C5AE5CE89B4}"/>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13</a:t>
            </a:fld>
            <a:endParaRPr lang="en" dirty="0"/>
          </a:p>
        </p:txBody>
      </p:sp>
    </p:spTree>
    <p:extLst>
      <p:ext uri="{BB962C8B-B14F-4D97-AF65-F5344CB8AC3E}">
        <p14:creationId xmlns:p14="http://schemas.microsoft.com/office/powerpoint/2010/main" val="568418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6A8D-84E2-FD48-ADC7-F432E4B6D555}"/>
              </a:ext>
            </a:extLst>
          </p:cNvPr>
          <p:cNvSpPr>
            <a:spLocks noGrp="1"/>
          </p:cNvSpPr>
          <p:nvPr>
            <p:ph type="title"/>
          </p:nvPr>
        </p:nvSpPr>
        <p:spPr/>
        <p:txBody>
          <a:bodyPr>
            <a:normAutofit fontScale="90000"/>
          </a:bodyPr>
          <a:lstStyle/>
          <a:p>
            <a:r>
              <a:rPr lang="en-US" sz="3400" b="1" dirty="0">
                <a:solidFill>
                  <a:schemeClr val="tx1"/>
                </a:solidFill>
                <a:latin typeface="Fira Sans"/>
              </a:rPr>
              <a:t>Where to Find Answers</a:t>
            </a:r>
          </a:p>
        </p:txBody>
      </p:sp>
      <p:sp>
        <p:nvSpPr>
          <p:cNvPr id="5" name="Text Placeholder 4">
            <a:extLst>
              <a:ext uri="{FF2B5EF4-FFF2-40B4-BE49-F238E27FC236}">
                <a16:creationId xmlns:a16="http://schemas.microsoft.com/office/drawing/2014/main" id="{C101AF2C-23C4-9740-AC2B-DC26502D0E42}"/>
              </a:ext>
            </a:extLst>
          </p:cNvPr>
          <p:cNvSpPr>
            <a:spLocks noGrp="1"/>
          </p:cNvSpPr>
          <p:nvPr>
            <p:ph type="body" idx="1"/>
          </p:nvPr>
        </p:nvSpPr>
        <p:spPr>
          <a:xfrm>
            <a:off x="311700" y="1152475"/>
            <a:ext cx="7925649" cy="3416400"/>
          </a:xfrm>
        </p:spPr>
        <p:txBody>
          <a:bodyPr>
            <a:normAutofit fontScale="85000" lnSpcReduction="10000"/>
          </a:bodyPr>
          <a:lstStyle/>
          <a:p>
            <a:pPr marL="0" lvl="0" indent="0">
              <a:lnSpc>
                <a:spcPct val="150000"/>
              </a:lnSpc>
              <a:buNone/>
            </a:pPr>
            <a:r>
              <a:rPr lang="en-US" dirty="0">
                <a:solidFill>
                  <a:schemeClr val="tx1"/>
                </a:solidFill>
                <a:latin typeface="Fira Sans"/>
                <a:ea typeface="Fira Sans"/>
                <a:cs typeface="Fira Sans"/>
                <a:sym typeface="Fira Sans"/>
              </a:rPr>
              <a:t>The GRFP Help Desk is one of many resources available to applicants. The GRFP Help Desk however is limited in the areas of :</a:t>
            </a:r>
          </a:p>
          <a:p>
            <a:pPr lvl="0" indent="-323850">
              <a:lnSpc>
                <a:spcPct val="150000"/>
              </a:lnSpc>
              <a:buClr>
                <a:srgbClr val="073763"/>
              </a:buClr>
              <a:buSzPts val="1500"/>
              <a:buFont typeface="Fira Sans"/>
              <a:buChar char="●"/>
            </a:pPr>
            <a:r>
              <a:rPr lang="en-US" dirty="0">
                <a:solidFill>
                  <a:schemeClr val="tx1"/>
                </a:solidFill>
                <a:latin typeface="Fira Sans"/>
                <a:ea typeface="Fira Sans"/>
                <a:cs typeface="Fira Sans"/>
                <a:sym typeface="Fira Sans"/>
              </a:rPr>
              <a:t>Field of Study &amp; Proposed Research</a:t>
            </a:r>
          </a:p>
          <a:p>
            <a:pPr lvl="0" indent="-323850">
              <a:lnSpc>
                <a:spcPct val="150000"/>
              </a:lnSpc>
              <a:buClr>
                <a:srgbClr val="073763"/>
              </a:buClr>
              <a:buSzPts val="1500"/>
              <a:buFont typeface="Fira Sans"/>
              <a:buChar char="●"/>
            </a:pPr>
            <a:r>
              <a:rPr lang="en-US" dirty="0">
                <a:solidFill>
                  <a:schemeClr val="tx1"/>
                </a:solidFill>
                <a:latin typeface="Fira Sans"/>
                <a:ea typeface="Fira Sans"/>
                <a:cs typeface="Fira Sans"/>
                <a:sym typeface="Fira Sans"/>
              </a:rPr>
              <a:t>Technical Issues</a:t>
            </a:r>
          </a:p>
          <a:p>
            <a:pPr lvl="0" indent="-323850">
              <a:lnSpc>
                <a:spcPct val="150000"/>
              </a:lnSpc>
              <a:buClr>
                <a:srgbClr val="073763"/>
              </a:buClr>
              <a:buSzPts val="1500"/>
              <a:buFont typeface="Fira Sans"/>
              <a:buChar char="●"/>
            </a:pPr>
            <a:r>
              <a:rPr lang="en-US" dirty="0">
                <a:solidFill>
                  <a:schemeClr val="tx1"/>
                </a:solidFill>
                <a:latin typeface="Fira Sans"/>
                <a:ea typeface="Fira Sans"/>
                <a:cs typeface="Fira Sans"/>
                <a:sym typeface="Fira Sans"/>
              </a:rPr>
              <a:t>Third Party Inquiries (someone inquiring on behalf of the applicant)</a:t>
            </a:r>
          </a:p>
          <a:p>
            <a:pPr marL="0" lvl="0" indent="0">
              <a:lnSpc>
                <a:spcPct val="150000"/>
              </a:lnSpc>
              <a:buNone/>
            </a:pPr>
            <a:r>
              <a:rPr lang="en-US" sz="2000" b="1" dirty="0">
                <a:solidFill>
                  <a:schemeClr val="tx1"/>
                </a:solidFill>
                <a:latin typeface="Fira Sans"/>
                <a:ea typeface="Fira Sans"/>
                <a:cs typeface="Fira Sans"/>
                <a:sym typeface="Fira Sans"/>
              </a:rPr>
              <a:t>Other Resources:</a:t>
            </a:r>
            <a:r>
              <a:rPr lang="en-US" sz="2000" dirty="0">
                <a:solidFill>
                  <a:schemeClr val="tx1"/>
                </a:solidFill>
                <a:latin typeface="Fira Sans"/>
                <a:ea typeface="Fira Sans"/>
                <a:cs typeface="Fira Sans"/>
                <a:sym typeface="Fira Sans"/>
              </a:rPr>
              <a:t> </a:t>
            </a:r>
          </a:p>
          <a:p>
            <a:pPr lvl="0" indent="-323850">
              <a:lnSpc>
                <a:spcPct val="150000"/>
              </a:lnSpc>
              <a:buClr>
                <a:srgbClr val="073763"/>
              </a:buClr>
              <a:buSzPts val="1500"/>
              <a:buFont typeface="Fira Sans"/>
              <a:buChar char="●"/>
            </a:pPr>
            <a:r>
              <a:rPr lang="en-US" dirty="0">
                <a:solidFill>
                  <a:schemeClr val="tx1"/>
                </a:solidFill>
                <a:latin typeface="Fira Sans"/>
                <a:ea typeface="Fira Sans"/>
                <a:cs typeface="Fira Sans"/>
                <a:sym typeface="Fira Sans"/>
              </a:rPr>
              <a:t>For individuals needing assistance on the Field of Study/ Proposed research sections, please contact your academic advisor, PI, Coordinating Official, or mentor. </a:t>
            </a:r>
          </a:p>
          <a:p>
            <a:pPr lvl="0" indent="-323850">
              <a:lnSpc>
                <a:spcPct val="150000"/>
              </a:lnSpc>
              <a:buClr>
                <a:srgbClr val="073763"/>
              </a:buClr>
              <a:buSzPts val="1500"/>
              <a:buFont typeface="Fira Sans"/>
              <a:buChar char="●"/>
            </a:pPr>
            <a:r>
              <a:rPr lang="en-US" dirty="0">
                <a:solidFill>
                  <a:schemeClr val="tx1"/>
                </a:solidFill>
                <a:latin typeface="Fira Sans"/>
                <a:ea typeface="Fira Sans"/>
                <a:cs typeface="Fira Sans"/>
                <a:sym typeface="Fira Sans"/>
              </a:rPr>
              <a:t>For technical assistance, please contact NSF Fastlane </a:t>
            </a:r>
          </a:p>
        </p:txBody>
      </p:sp>
      <p:sp>
        <p:nvSpPr>
          <p:cNvPr id="6" name="Slide Number Placeholder 4">
            <a:extLst>
              <a:ext uri="{FF2B5EF4-FFF2-40B4-BE49-F238E27FC236}">
                <a16:creationId xmlns:a16="http://schemas.microsoft.com/office/drawing/2014/main" id="{A23D9283-254A-4453-B7F9-196D51B8E301}"/>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14</a:t>
            </a:fld>
            <a:endParaRPr lang="en" dirty="0"/>
          </a:p>
        </p:txBody>
      </p:sp>
    </p:spTree>
    <p:extLst>
      <p:ext uri="{BB962C8B-B14F-4D97-AF65-F5344CB8AC3E}">
        <p14:creationId xmlns:p14="http://schemas.microsoft.com/office/powerpoint/2010/main" val="145777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6A8D-84E2-FD48-ADC7-F432E4B6D555}"/>
              </a:ext>
            </a:extLst>
          </p:cNvPr>
          <p:cNvSpPr>
            <a:spLocks noGrp="1"/>
          </p:cNvSpPr>
          <p:nvPr>
            <p:ph type="title"/>
          </p:nvPr>
        </p:nvSpPr>
        <p:spPr/>
        <p:txBody>
          <a:bodyPr>
            <a:normAutofit fontScale="90000"/>
          </a:bodyPr>
          <a:lstStyle/>
          <a:p>
            <a:r>
              <a:rPr lang="en-US" sz="3400" b="1" dirty="0">
                <a:solidFill>
                  <a:schemeClr val="tx1"/>
                </a:solidFill>
                <a:latin typeface="Fira Sans"/>
              </a:rPr>
              <a:t>#1 Helpful Resources for Applicants</a:t>
            </a:r>
            <a:br>
              <a:rPr lang="en-US" sz="3400" b="1" dirty="0">
                <a:solidFill>
                  <a:schemeClr val="tx1"/>
                </a:solidFill>
                <a:latin typeface="Fira Sans"/>
              </a:rPr>
            </a:br>
            <a:br>
              <a:rPr lang="en-US" sz="3400" b="1" dirty="0">
                <a:solidFill>
                  <a:schemeClr val="tx1"/>
                </a:solidFill>
                <a:latin typeface="Fira Sans"/>
              </a:rPr>
            </a:br>
            <a:endParaRPr lang="en-US" sz="3400" b="1" dirty="0">
              <a:solidFill>
                <a:schemeClr val="tx1"/>
              </a:solidFill>
              <a:latin typeface="Fira Sans"/>
            </a:endParaRPr>
          </a:p>
        </p:txBody>
      </p:sp>
      <p:sp>
        <p:nvSpPr>
          <p:cNvPr id="5" name="Text Placeholder 4">
            <a:extLst>
              <a:ext uri="{FF2B5EF4-FFF2-40B4-BE49-F238E27FC236}">
                <a16:creationId xmlns:a16="http://schemas.microsoft.com/office/drawing/2014/main" id="{C101AF2C-23C4-9740-AC2B-DC26502D0E42}"/>
              </a:ext>
            </a:extLst>
          </p:cNvPr>
          <p:cNvSpPr>
            <a:spLocks noGrp="1"/>
          </p:cNvSpPr>
          <p:nvPr>
            <p:ph type="body" idx="1"/>
          </p:nvPr>
        </p:nvSpPr>
        <p:spPr>
          <a:xfrm>
            <a:off x="1666068" y="1152475"/>
            <a:ext cx="6865749" cy="3416400"/>
          </a:xfrm>
        </p:spPr>
        <p:txBody>
          <a:bodyPr>
            <a:normAutofit/>
          </a:bodyPr>
          <a:lstStyle/>
          <a:p>
            <a:pPr marL="457200" lvl="1" indent="-342900">
              <a:spcAft>
                <a:spcPts val="600"/>
              </a:spcAft>
              <a:buClr>
                <a:srgbClr val="073763"/>
              </a:buClr>
              <a:buSzPts val="1800"/>
              <a:buFont typeface="Fira Sans"/>
              <a:buChar char="○"/>
            </a:pPr>
            <a:r>
              <a:rPr lang="en-US" sz="1800" dirty="0">
                <a:solidFill>
                  <a:schemeClr val="tx1"/>
                </a:solidFill>
                <a:latin typeface="Fira Sans"/>
                <a:ea typeface="Fira Sans"/>
                <a:cs typeface="Fira Sans"/>
                <a:sym typeface="Fira Sans"/>
              </a:rPr>
              <a:t>Current Solicitation</a:t>
            </a:r>
          </a:p>
          <a:p>
            <a:pPr lvl="1" indent="0">
              <a:spcAft>
                <a:spcPts val="600"/>
              </a:spcAft>
              <a:buNone/>
            </a:pPr>
            <a:r>
              <a:rPr lang="en-US" dirty="0">
                <a:solidFill>
                  <a:schemeClr val="tx1"/>
                </a:solidFill>
                <a:latin typeface="Fira Sans"/>
                <a:ea typeface="Fira Sans"/>
                <a:cs typeface="Fira Sans"/>
                <a:sym typeface="Fira Sans"/>
              </a:rPr>
              <a:t>(https://</a:t>
            </a:r>
            <a:r>
              <a:rPr lang="en-US" dirty="0" err="1">
                <a:solidFill>
                  <a:schemeClr val="tx1"/>
                </a:solidFill>
                <a:latin typeface="Fira Sans"/>
                <a:ea typeface="Fira Sans"/>
                <a:cs typeface="Fira Sans"/>
                <a:sym typeface="Fira Sans"/>
              </a:rPr>
              <a:t>www.nsf.gov</a:t>
            </a:r>
            <a:r>
              <a:rPr lang="en-US" dirty="0">
                <a:solidFill>
                  <a:schemeClr val="tx1"/>
                </a:solidFill>
                <a:latin typeface="Fira Sans"/>
                <a:ea typeface="Fira Sans"/>
                <a:cs typeface="Fira Sans"/>
                <a:sym typeface="Fira Sans"/>
              </a:rPr>
              <a:t>/pubs/2021/nsf21602/nsf21602.htm)</a:t>
            </a:r>
          </a:p>
          <a:p>
            <a:pPr marL="457200" lvl="1" indent="-342900">
              <a:spcAft>
                <a:spcPts val="600"/>
              </a:spcAft>
              <a:buClr>
                <a:srgbClr val="073763"/>
              </a:buClr>
              <a:buSzPts val="1800"/>
              <a:buFont typeface="Fira Sans"/>
              <a:buChar char="○"/>
            </a:pPr>
            <a:r>
              <a:rPr lang="en-US" sz="1800" dirty="0">
                <a:solidFill>
                  <a:schemeClr val="tx1"/>
                </a:solidFill>
                <a:latin typeface="Fira Sans"/>
                <a:ea typeface="Fira Sans"/>
                <a:cs typeface="Fira Sans"/>
                <a:sym typeface="Fira Sans"/>
              </a:rPr>
              <a:t>FAQs</a:t>
            </a:r>
          </a:p>
          <a:p>
            <a:pPr lvl="1" indent="0">
              <a:spcAft>
                <a:spcPts val="600"/>
              </a:spcAft>
              <a:buNone/>
            </a:pPr>
            <a:r>
              <a:rPr lang="en-US" dirty="0">
                <a:solidFill>
                  <a:schemeClr val="tx1"/>
                </a:solidFill>
                <a:latin typeface="Fira Sans"/>
                <a:ea typeface="Fira Sans"/>
                <a:cs typeface="Fira Sans"/>
                <a:sym typeface="Fira Sans"/>
              </a:rPr>
              <a:t>(https://</a:t>
            </a:r>
            <a:r>
              <a:rPr lang="en-US" dirty="0" err="1">
                <a:solidFill>
                  <a:schemeClr val="tx1"/>
                </a:solidFill>
                <a:latin typeface="Fira Sans"/>
                <a:ea typeface="Fira Sans"/>
                <a:cs typeface="Fira Sans"/>
                <a:sym typeface="Fira Sans"/>
              </a:rPr>
              <a:t>www.nsf.gov</a:t>
            </a:r>
            <a:r>
              <a:rPr lang="en-US" dirty="0">
                <a:solidFill>
                  <a:schemeClr val="tx1"/>
                </a:solidFill>
                <a:latin typeface="Fira Sans"/>
                <a:ea typeface="Fira Sans"/>
                <a:cs typeface="Fira Sans"/>
                <a:sym typeface="Fira Sans"/>
              </a:rPr>
              <a:t>/publications/</a:t>
            </a:r>
            <a:r>
              <a:rPr lang="en-US" dirty="0" err="1">
                <a:solidFill>
                  <a:schemeClr val="tx1"/>
                </a:solidFill>
                <a:latin typeface="Fira Sans"/>
                <a:ea typeface="Fira Sans"/>
                <a:cs typeface="Fira Sans"/>
                <a:sym typeface="Fira Sans"/>
              </a:rPr>
              <a:t>pub_summ.jsp?ods_key</a:t>
            </a:r>
            <a:r>
              <a:rPr lang="en-US" dirty="0">
                <a:solidFill>
                  <a:schemeClr val="tx1"/>
                </a:solidFill>
                <a:latin typeface="Fira Sans"/>
                <a:ea typeface="Fira Sans"/>
                <a:cs typeface="Fira Sans"/>
                <a:sym typeface="Fira Sans"/>
              </a:rPr>
              <a:t>=nsf21109)</a:t>
            </a:r>
          </a:p>
          <a:p>
            <a:pPr marL="457200" lvl="1" indent="-342900">
              <a:spcAft>
                <a:spcPts val="600"/>
              </a:spcAft>
              <a:buClr>
                <a:srgbClr val="073763"/>
              </a:buClr>
              <a:buSzPts val="1800"/>
              <a:buFont typeface="Fira Sans"/>
              <a:buChar char="○"/>
            </a:pPr>
            <a:r>
              <a:rPr lang="en-US" sz="1800" dirty="0">
                <a:solidFill>
                  <a:schemeClr val="tx1"/>
                </a:solidFill>
                <a:latin typeface="Fira Sans"/>
                <a:ea typeface="Fira Sans"/>
                <a:cs typeface="Fira Sans"/>
                <a:sym typeface="Fira Sans"/>
              </a:rPr>
              <a:t>Application Components</a:t>
            </a:r>
          </a:p>
          <a:p>
            <a:pPr lvl="1" indent="0">
              <a:spcAft>
                <a:spcPts val="600"/>
              </a:spcAft>
              <a:buNone/>
            </a:pPr>
            <a:r>
              <a:rPr lang="en-US" dirty="0">
                <a:solidFill>
                  <a:schemeClr val="tx1"/>
                </a:solidFill>
                <a:latin typeface="Fira Sans"/>
                <a:ea typeface="Fira Sans"/>
                <a:cs typeface="Fira Sans"/>
                <a:sym typeface="Fira Sans"/>
              </a:rPr>
              <a:t>(https://</a:t>
            </a:r>
            <a:r>
              <a:rPr lang="en-US" dirty="0" err="1">
                <a:solidFill>
                  <a:schemeClr val="tx1"/>
                </a:solidFill>
                <a:latin typeface="Fira Sans"/>
                <a:ea typeface="Fira Sans"/>
                <a:cs typeface="Fira Sans"/>
                <a:sym typeface="Fira Sans"/>
              </a:rPr>
              <a:t>www.nsfgrfp.org</a:t>
            </a:r>
            <a:r>
              <a:rPr lang="en-US" dirty="0">
                <a:solidFill>
                  <a:schemeClr val="tx1"/>
                </a:solidFill>
                <a:latin typeface="Fira Sans"/>
                <a:ea typeface="Fira Sans"/>
                <a:cs typeface="Fira Sans"/>
                <a:sym typeface="Fira Sans"/>
              </a:rPr>
              <a:t>/applicants/application-components/)</a:t>
            </a:r>
          </a:p>
          <a:p>
            <a:pPr marL="457200" lvl="1" indent="-342900">
              <a:spcAft>
                <a:spcPts val="600"/>
              </a:spcAft>
              <a:buClr>
                <a:srgbClr val="073763"/>
              </a:buClr>
              <a:buSzPts val="1800"/>
              <a:buFont typeface="Fira Sans"/>
              <a:buChar char="○"/>
            </a:pPr>
            <a:r>
              <a:rPr lang="en-US" sz="1800" dirty="0">
                <a:solidFill>
                  <a:schemeClr val="tx1"/>
                </a:solidFill>
                <a:latin typeface="Fira Sans"/>
                <a:ea typeface="Fira Sans"/>
                <a:cs typeface="Fira Sans"/>
                <a:sym typeface="Fira Sans"/>
              </a:rPr>
              <a:t>Application Module </a:t>
            </a:r>
          </a:p>
          <a:p>
            <a:pPr marL="914400" lvl="2" indent="-342900">
              <a:spcAft>
                <a:spcPts val="600"/>
              </a:spcAft>
              <a:buClr>
                <a:srgbClr val="073763"/>
              </a:buClr>
              <a:buSzPts val="1800"/>
              <a:buFont typeface="Fira Sans"/>
              <a:buChar char="○"/>
            </a:pPr>
            <a:r>
              <a:rPr lang="en-US" sz="1800" dirty="0">
                <a:solidFill>
                  <a:schemeClr val="tx1"/>
                </a:solidFill>
                <a:latin typeface="Fira Sans"/>
                <a:ea typeface="Fira Sans"/>
                <a:cs typeface="Fira Sans"/>
                <a:sym typeface="Fira Sans"/>
              </a:rPr>
              <a:t>(</a:t>
            </a:r>
            <a:r>
              <a:rPr lang="en-US" dirty="0">
                <a:solidFill>
                  <a:schemeClr val="tx1"/>
                </a:solidFill>
                <a:latin typeface="Fira Sans"/>
                <a:ea typeface="Fira Sans"/>
                <a:cs typeface="Fira Sans"/>
                <a:sym typeface="Fira Sans"/>
              </a:rPr>
              <a:t>https://</a:t>
            </a:r>
            <a:r>
              <a:rPr lang="en-US" dirty="0" err="1">
                <a:solidFill>
                  <a:schemeClr val="tx1"/>
                </a:solidFill>
                <a:latin typeface="Fira Sans"/>
                <a:ea typeface="Fira Sans"/>
                <a:cs typeface="Fira Sans"/>
                <a:sym typeface="Fira Sans"/>
              </a:rPr>
              <a:t>www.research.gov</a:t>
            </a:r>
            <a:r>
              <a:rPr lang="en-US" dirty="0">
                <a:solidFill>
                  <a:schemeClr val="tx1"/>
                </a:solidFill>
                <a:latin typeface="Fira Sans"/>
                <a:ea typeface="Fira Sans"/>
                <a:cs typeface="Fira Sans"/>
                <a:sym typeface="Fira Sans"/>
              </a:rPr>
              <a:t>/</a:t>
            </a:r>
            <a:r>
              <a:rPr lang="en-US" dirty="0" err="1">
                <a:solidFill>
                  <a:schemeClr val="tx1"/>
                </a:solidFill>
                <a:latin typeface="Fira Sans"/>
                <a:ea typeface="Fira Sans"/>
                <a:cs typeface="Fira Sans"/>
                <a:sym typeface="Fira Sans"/>
              </a:rPr>
              <a:t>grfp</a:t>
            </a:r>
            <a:r>
              <a:rPr lang="en-US" dirty="0">
                <a:solidFill>
                  <a:schemeClr val="tx1"/>
                </a:solidFill>
                <a:latin typeface="Fira Sans"/>
                <a:ea typeface="Fira Sans"/>
                <a:cs typeface="Fira Sans"/>
                <a:sym typeface="Fira Sans"/>
              </a:rPr>
              <a:t>/</a:t>
            </a:r>
            <a:r>
              <a:rPr lang="en-US" dirty="0" err="1">
                <a:solidFill>
                  <a:schemeClr val="tx1"/>
                </a:solidFill>
                <a:latin typeface="Fira Sans"/>
                <a:ea typeface="Fira Sans"/>
                <a:cs typeface="Fira Sans"/>
                <a:sym typeface="Fira Sans"/>
              </a:rPr>
              <a:t>Login.do</a:t>
            </a:r>
            <a:r>
              <a:rPr lang="en-US" sz="1800" dirty="0">
                <a:solidFill>
                  <a:schemeClr val="tx1"/>
                </a:solidFill>
                <a:latin typeface="Fira Sans"/>
                <a:ea typeface="Fira Sans"/>
                <a:cs typeface="Fira Sans"/>
                <a:sym typeface="Fira Sans"/>
              </a:rPr>
              <a:t>)</a:t>
            </a:r>
          </a:p>
        </p:txBody>
      </p:sp>
      <p:pic>
        <p:nvPicPr>
          <p:cNvPr id="6" name="Google Shape;154;p27">
            <a:extLst>
              <a:ext uri="{FF2B5EF4-FFF2-40B4-BE49-F238E27FC236}">
                <a16:creationId xmlns:a16="http://schemas.microsoft.com/office/drawing/2014/main" id="{0D12B2A7-4EF9-1348-8AA0-E558DB2E2A17}"/>
              </a:ext>
              <a:ext uri="{C183D7F6-B498-43B3-948B-1728B52AA6E4}">
                <adec:decorative xmlns:adec="http://schemas.microsoft.com/office/drawing/2017/decorative" val="1"/>
              </a:ext>
            </a:extLst>
          </p:cNvPr>
          <p:cNvPicPr preferRelativeResize="0"/>
          <p:nvPr/>
        </p:nvPicPr>
        <p:blipFill>
          <a:blip r:embed="rId2">
            <a:alphaModFix/>
          </a:blip>
          <a:stretch>
            <a:fillRect/>
          </a:stretch>
        </p:blipFill>
        <p:spPr>
          <a:xfrm>
            <a:off x="0" y="1152475"/>
            <a:ext cx="1957601" cy="1957601"/>
          </a:xfrm>
          <a:prstGeom prst="rect">
            <a:avLst/>
          </a:prstGeom>
          <a:noFill/>
          <a:ln>
            <a:noFill/>
          </a:ln>
        </p:spPr>
      </p:pic>
      <p:sp>
        <p:nvSpPr>
          <p:cNvPr id="7" name="Slide Number Placeholder 4">
            <a:extLst>
              <a:ext uri="{FF2B5EF4-FFF2-40B4-BE49-F238E27FC236}">
                <a16:creationId xmlns:a16="http://schemas.microsoft.com/office/drawing/2014/main" id="{95E3CEEB-0395-4296-A29C-DBCF9071EEF8}"/>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15</a:t>
            </a:fld>
            <a:endParaRPr lang="en" dirty="0"/>
          </a:p>
        </p:txBody>
      </p:sp>
    </p:spTree>
    <p:extLst>
      <p:ext uri="{BB962C8B-B14F-4D97-AF65-F5344CB8AC3E}">
        <p14:creationId xmlns:p14="http://schemas.microsoft.com/office/powerpoint/2010/main" val="2721875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6A8D-84E2-FD48-ADC7-F432E4B6D555}"/>
              </a:ext>
            </a:extLst>
          </p:cNvPr>
          <p:cNvSpPr>
            <a:spLocks noGrp="1"/>
          </p:cNvSpPr>
          <p:nvPr>
            <p:ph type="title"/>
          </p:nvPr>
        </p:nvSpPr>
        <p:spPr/>
        <p:txBody>
          <a:bodyPr>
            <a:normAutofit fontScale="90000"/>
          </a:bodyPr>
          <a:lstStyle/>
          <a:p>
            <a:r>
              <a:rPr lang="en-US" sz="3400" b="1" dirty="0">
                <a:solidFill>
                  <a:schemeClr val="tx1"/>
                </a:solidFill>
                <a:latin typeface="Fira Sans"/>
              </a:rPr>
              <a:t>#2 Helpful Resources for Applicants</a:t>
            </a:r>
            <a:br>
              <a:rPr lang="en-US" sz="3400" b="1" dirty="0">
                <a:solidFill>
                  <a:schemeClr val="tx1"/>
                </a:solidFill>
                <a:latin typeface="Fira Sans"/>
              </a:rPr>
            </a:br>
            <a:br>
              <a:rPr lang="en-US" sz="3400" b="1" dirty="0">
                <a:solidFill>
                  <a:schemeClr val="tx1"/>
                </a:solidFill>
                <a:latin typeface="Fira Sans"/>
              </a:rPr>
            </a:br>
            <a:endParaRPr lang="en-US" sz="1300" b="1" dirty="0">
              <a:solidFill>
                <a:schemeClr val="tx1"/>
              </a:solidFill>
              <a:latin typeface="Fira Sans"/>
            </a:endParaRPr>
          </a:p>
        </p:txBody>
      </p:sp>
      <p:sp>
        <p:nvSpPr>
          <p:cNvPr id="5" name="Text Placeholder 4">
            <a:extLst>
              <a:ext uri="{FF2B5EF4-FFF2-40B4-BE49-F238E27FC236}">
                <a16:creationId xmlns:a16="http://schemas.microsoft.com/office/drawing/2014/main" id="{C101AF2C-23C4-9740-AC2B-DC26502D0E42}"/>
              </a:ext>
            </a:extLst>
          </p:cNvPr>
          <p:cNvSpPr>
            <a:spLocks noGrp="1"/>
          </p:cNvSpPr>
          <p:nvPr>
            <p:ph type="body" idx="1"/>
          </p:nvPr>
        </p:nvSpPr>
        <p:spPr>
          <a:xfrm>
            <a:off x="1666068" y="1152475"/>
            <a:ext cx="6571281" cy="3416400"/>
          </a:xfrm>
        </p:spPr>
        <p:txBody>
          <a:bodyPr>
            <a:normAutofit/>
          </a:bodyPr>
          <a:lstStyle/>
          <a:p>
            <a:pPr marL="457200" lvl="1" indent="-342900">
              <a:buClr>
                <a:srgbClr val="073763"/>
              </a:buClr>
              <a:buSzPts val="1800"/>
              <a:buFont typeface="Fira Sans"/>
              <a:buChar char="○"/>
            </a:pPr>
            <a:r>
              <a:rPr lang="en-US" sz="1800" dirty="0">
                <a:solidFill>
                  <a:schemeClr val="tx1"/>
                </a:solidFill>
                <a:latin typeface="Fira Sans"/>
                <a:ea typeface="Fira Sans"/>
                <a:cs typeface="Fira Sans"/>
                <a:sym typeface="Fira Sans"/>
              </a:rPr>
              <a:t>Current Solicitation</a:t>
            </a:r>
          </a:p>
          <a:p>
            <a:pPr lvl="1" indent="0">
              <a:buNone/>
            </a:pPr>
            <a:r>
              <a:rPr lang="en-US" dirty="0">
                <a:solidFill>
                  <a:schemeClr val="tx1"/>
                </a:solidFill>
                <a:latin typeface="Fira Sans"/>
                <a:ea typeface="Fira Sans"/>
                <a:cs typeface="Fira Sans"/>
                <a:sym typeface="Fira Sans"/>
              </a:rPr>
              <a:t>(</a:t>
            </a:r>
            <a:r>
              <a:rPr lang="en-US" b="1" dirty="0">
                <a:solidFill>
                  <a:schemeClr val="tx1"/>
                </a:solidFill>
                <a:latin typeface="Fira Sans"/>
              </a:rPr>
              <a:t>https://www.nsf.gov/pubs/2021/nsf21602/nsf21602.htm</a:t>
            </a:r>
            <a:r>
              <a:rPr lang="en-US" dirty="0">
                <a:solidFill>
                  <a:schemeClr val="tx1"/>
                </a:solidFill>
                <a:latin typeface="Fira Sans"/>
                <a:ea typeface="Fira Sans"/>
                <a:cs typeface="Fira Sans"/>
                <a:sym typeface="Fira Sans"/>
              </a:rPr>
              <a:t>)</a:t>
            </a:r>
          </a:p>
          <a:p>
            <a:pPr lvl="1" indent="0">
              <a:buNone/>
            </a:pPr>
            <a:endParaRPr lang="en-US" dirty="0">
              <a:solidFill>
                <a:schemeClr val="tx1"/>
              </a:solidFill>
              <a:latin typeface="Fira Sans"/>
              <a:ea typeface="Fira Sans"/>
              <a:cs typeface="Fira Sans"/>
              <a:sym typeface="Fira Sans"/>
            </a:endParaRPr>
          </a:p>
          <a:p>
            <a:pPr lvl="0" indent="-317500">
              <a:buClr>
                <a:srgbClr val="073763"/>
              </a:buClr>
              <a:buSzPts val="1400"/>
              <a:buFont typeface="Fira Sans"/>
              <a:buChar char="●"/>
            </a:pPr>
            <a:r>
              <a:rPr lang="en-US" dirty="0">
                <a:solidFill>
                  <a:srgbClr val="073763"/>
                </a:solidFill>
                <a:latin typeface="Fira Sans"/>
                <a:ea typeface="Fira Sans"/>
                <a:cs typeface="Fira Sans"/>
                <a:sym typeface="Fira Sans"/>
              </a:rPr>
              <a:t>Go to </a:t>
            </a:r>
            <a:r>
              <a:rPr lang="en-US" dirty="0" err="1">
                <a:solidFill>
                  <a:srgbClr val="073763"/>
                </a:solidFill>
                <a:latin typeface="Fira Sans"/>
                <a:ea typeface="Fira Sans"/>
                <a:cs typeface="Fira Sans"/>
                <a:sym typeface="Fira Sans"/>
              </a:rPr>
              <a:t>www.nsfgrfp.org</a:t>
            </a:r>
            <a:r>
              <a:rPr lang="en-US" dirty="0">
                <a:solidFill>
                  <a:srgbClr val="073763"/>
                </a:solidFill>
                <a:latin typeface="Fira Sans"/>
                <a:ea typeface="Fira Sans"/>
                <a:cs typeface="Fira Sans"/>
                <a:sym typeface="Fira Sans"/>
              </a:rPr>
              <a:t>/applicants</a:t>
            </a:r>
          </a:p>
          <a:p>
            <a:pPr lvl="0" indent="-317500">
              <a:buClr>
                <a:srgbClr val="073763"/>
              </a:buClr>
              <a:buSzPts val="1400"/>
              <a:buFont typeface="Fira Sans"/>
              <a:buChar char="●"/>
            </a:pPr>
            <a:r>
              <a:rPr lang="en-US" dirty="0">
                <a:solidFill>
                  <a:srgbClr val="073763"/>
                </a:solidFill>
                <a:latin typeface="Fira Sans"/>
                <a:ea typeface="Fira Sans"/>
                <a:cs typeface="Fira Sans"/>
                <a:sym typeface="Fira Sans"/>
              </a:rPr>
              <a:t>Scroll down the blue panel on the left side of the screen and click on GRF Program Solicitation</a:t>
            </a:r>
          </a:p>
          <a:p>
            <a:pPr lvl="0" indent="-317500">
              <a:buClr>
                <a:srgbClr val="073763"/>
              </a:buClr>
              <a:buSzPts val="1400"/>
              <a:buFont typeface="Fira Sans"/>
              <a:buChar char="●"/>
            </a:pPr>
            <a:r>
              <a:rPr lang="en-US" dirty="0">
                <a:solidFill>
                  <a:srgbClr val="073763"/>
                </a:solidFill>
                <a:latin typeface="Fira Sans"/>
                <a:ea typeface="Fira Sans"/>
                <a:cs typeface="Fira Sans"/>
                <a:sym typeface="Fira Sans"/>
              </a:rPr>
              <a:t>Click on the GRF Program Solicitation</a:t>
            </a:r>
          </a:p>
          <a:p>
            <a:pPr lvl="1" indent="0">
              <a:buNone/>
            </a:pPr>
            <a:endParaRPr lang="en-US" dirty="0">
              <a:solidFill>
                <a:schemeClr val="tx1"/>
              </a:solidFill>
              <a:latin typeface="Fira Sans"/>
              <a:ea typeface="Fira Sans"/>
              <a:cs typeface="Fira Sans"/>
              <a:sym typeface="Fira Sans"/>
            </a:endParaRPr>
          </a:p>
        </p:txBody>
      </p:sp>
      <p:pic>
        <p:nvPicPr>
          <p:cNvPr id="7" name="Google Shape;164;p28" descr="Scrren shot of GRF Program Solication section of GRFP website">
            <a:extLst>
              <a:ext uri="{FF2B5EF4-FFF2-40B4-BE49-F238E27FC236}">
                <a16:creationId xmlns:a16="http://schemas.microsoft.com/office/drawing/2014/main" id="{27E2DE72-4123-D84B-8E76-91FEC9BFEFFF}"/>
              </a:ext>
              <a:ext uri="{C183D7F6-B498-43B3-948B-1728B52AA6E4}">
                <adec:decorative xmlns:adec="http://schemas.microsoft.com/office/drawing/2017/decorative" val="0"/>
              </a:ext>
            </a:extLst>
          </p:cNvPr>
          <p:cNvPicPr preferRelativeResize="0"/>
          <p:nvPr/>
        </p:nvPicPr>
        <p:blipFill>
          <a:blip r:embed="rId2">
            <a:alphaModFix/>
          </a:blip>
          <a:stretch>
            <a:fillRect/>
          </a:stretch>
        </p:blipFill>
        <p:spPr>
          <a:xfrm>
            <a:off x="1915300" y="3472236"/>
            <a:ext cx="5313399" cy="1145800"/>
          </a:xfrm>
          <a:prstGeom prst="rect">
            <a:avLst/>
          </a:prstGeom>
          <a:noFill/>
          <a:ln w="19050" cap="flat" cmpd="sng">
            <a:solidFill>
              <a:srgbClr val="3C78D8"/>
            </a:solidFill>
            <a:prstDash val="solid"/>
            <a:round/>
            <a:headEnd type="none" w="sm" len="sm"/>
            <a:tailEnd type="none" w="sm" len="sm"/>
          </a:ln>
        </p:spPr>
      </p:pic>
      <p:sp>
        <p:nvSpPr>
          <p:cNvPr id="8" name="Slide Number Placeholder 4">
            <a:extLst>
              <a:ext uri="{FF2B5EF4-FFF2-40B4-BE49-F238E27FC236}">
                <a16:creationId xmlns:a16="http://schemas.microsoft.com/office/drawing/2014/main" id="{F91B9C2E-04F0-458F-AC77-15DBBA6BE064}"/>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16</a:t>
            </a:fld>
            <a:endParaRPr lang="en" dirty="0"/>
          </a:p>
        </p:txBody>
      </p:sp>
      <p:pic>
        <p:nvPicPr>
          <p:cNvPr id="6" name="Google Shape;154;p27">
            <a:extLst>
              <a:ext uri="{FF2B5EF4-FFF2-40B4-BE49-F238E27FC236}">
                <a16:creationId xmlns:a16="http://schemas.microsoft.com/office/drawing/2014/main" id="{0D12B2A7-4EF9-1348-8AA0-E558DB2E2A17}"/>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152475"/>
            <a:ext cx="1957601" cy="1957601"/>
          </a:xfrm>
          <a:prstGeom prst="rect">
            <a:avLst/>
          </a:prstGeom>
          <a:noFill/>
          <a:ln>
            <a:noFill/>
          </a:ln>
        </p:spPr>
      </p:pic>
    </p:spTree>
    <p:extLst>
      <p:ext uri="{BB962C8B-B14F-4D97-AF65-F5344CB8AC3E}">
        <p14:creationId xmlns:p14="http://schemas.microsoft.com/office/powerpoint/2010/main" val="1138679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6A8D-84E2-FD48-ADC7-F432E4B6D555}"/>
              </a:ext>
            </a:extLst>
          </p:cNvPr>
          <p:cNvSpPr>
            <a:spLocks noGrp="1"/>
          </p:cNvSpPr>
          <p:nvPr>
            <p:ph type="title"/>
          </p:nvPr>
        </p:nvSpPr>
        <p:spPr/>
        <p:txBody>
          <a:bodyPr>
            <a:normAutofit fontScale="90000"/>
          </a:bodyPr>
          <a:lstStyle/>
          <a:p>
            <a:r>
              <a:rPr lang="en-US" sz="3400" b="1" dirty="0">
                <a:solidFill>
                  <a:schemeClr val="tx1"/>
                </a:solidFill>
                <a:latin typeface="Fira Sans"/>
              </a:rPr>
              <a:t>#3 Helpful Resources for Applicants</a:t>
            </a:r>
            <a:br>
              <a:rPr lang="en-US" sz="3400" b="1" dirty="0">
                <a:solidFill>
                  <a:schemeClr val="tx1"/>
                </a:solidFill>
                <a:latin typeface="Fira Sans"/>
              </a:rPr>
            </a:br>
            <a:br>
              <a:rPr lang="en-US" sz="3400" b="1" dirty="0">
                <a:solidFill>
                  <a:schemeClr val="tx1"/>
                </a:solidFill>
                <a:latin typeface="Fira Sans"/>
              </a:rPr>
            </a:br>
            <a:endParaRPr lang="en-US" sz="1300" b="1" dirty="0">
              <a:solidFill>
                <a:schemeClr val="tx1"/>
              </a:solidFill>
              <a:latin typeface="Fira Sans"/>
            </a:endParaRPr>
          </a:p>
        </p:txBody>
      </p:sp>
      <p:sp>
        <p:nvSpPr>
          <p:cNvPr id="5" name="Text Placeholder 4">
            <a:extLst>
              <a:ext uri="{FF2B5EF4-FFF2-40B4-BE49-F238E27FC236}">
                <a16:creationId xmlns:a16="http://schemas.microsoft.com/office/drawing/2014/main" id="{C101AF2C-23C4-9740-AC2B-DC26502D0E42}"/>
              </a:ext>
            </a:extLst>
          </p:cNvPr>
          <p:cNvSpPr>
            <a:spLocks noGrp="1"/>
          </p:cNvSpPr>
          <p:nvPr>
            <p:ph type="body" idx="1"/>
          </p:nvPr>
        </p:nvSpPr>
        <p:spPr>
          <a:xfrm>
            <a:off x="1666068" y="1152475"/>
            <a:ext cx="6571281" cy="3416400"/>
          </a:xfrm>
        </p:spPr>
        <p:txBody>
          <a:bodyPr>
            <a:normAutofit/>
          </a:bodyPr>
          <a:lstStyle/>
          <a:p>
            <a:pPr marL="457200" lvl="1" indent="-342900">
              <a:buClr>
                <a:srgbClr val="073763"/>
              </a:buClr>
              <a:buSzPts val="1800"/>
              <a:buFont typeface="Fira Sans"/>
              <a:buChar char="○"/>
            </a:pPr>
            <a:r>
              <a:rPr lang="en-US" sz="1800" dirty="0">
                <a:solidFill>
                  <a:schemeClr val="tx1"/>
                </a:solidFill>
                <a:latin typeface="Fira Sans"/>
                <a:ea typeface="Fira Sans"/>
                <a:cs typeface="Fira Sans"/>
                <a:sym typeface="Fira Sans"/>
              </a:rPr>
              <a:t>Current Solicitation</a:t>
            </a:r>
          </a:p>
          <a:p>
            <a:pPr lvl="1" indent="0">
              <a:buNone/>
            </a:pPr>
            <a:r>
              <a:rPr lang="en-US" dirty="0">
                <a:solidFill>
                  <a:schemeClr val="tx1"/>
                </a:solidFill>
                <a:latin typeface="Fira Sans"/>
                <a:ea typeface="Fira Sans"/>
                <a:cs typeface="Fira Sans"/>
                <a:sym typeface="Fira Sans"/>
              </a:rPr>
              <a:t>(</a:t>
            </a:r>
            <a:r>
              <a:rPr lang="en-US" b="1" dirty="0">
                <a:solidFill>
                  <a:schemeClr val="tx1"/>
                </a:solidFill>
                <a:latin typeface="Fira Sans"/>
              </a:rPr>
              <a:t>https://www.nsf.gov/pubs/2021/nsf21602/nsf21602.htm</a:t>
            </a:r>
            <a:r>
              <a:rPr lang="en-US" dirty="0">
                <a:solidFill>
                  <a:schemeClr val="tx1"/>
                </a:solidFill>
                <a:latin typeface="Fira Sans"/>
                <a:ea typeface="Fira Sans"/>
                <a:cs typeface="Fira Sans"/>
                <a:sym typeface="Fira Sans"/>
              </a:rPr>
              <a:t>)</a:t>
            </a:r>
          </a:p>
          <a:p>
            <a:pPr marL="742950" indent="-285750"/>
            <a:r>
              <a:rPr lang="en-US" sz="1600" dirty="0">
                <a:solidFill>
                  <a:schemeClr val="tx1"/>
                </a:solidFill>
                <a:latin typeface="Fira Sans"/>
                <a:ea typeface="Fira Sans"/>
                <a:cs typeface="Fira Sans"/>
                <a:sym typeface="Fira Sans"/>
              </a:rPr>
              <a:t>Select the HTML or PDF version of the program solicitation</a:t>
            </a:r>
          </a:p>
          <a:p>
            <a:pPr lvl="1" indent="0">
              <a:buNone/>
            </a:pPr>
            <a:endParaRPr lang="en-US" dirty="0">
              <a:solidFill>
                <a:schemeClr val="tx1"/>
              </a:solidFill>
              <a:latin typeface="Fira Sans"/>
              <a:ea typeface="Fira Sans"/>
              <a:cs typeface="Fira Sans"/>
              <a:sym typeface="Fira Sans"/>
            </a:endParaRPr>
          </a:p>
          <a:p>
            <a:pPr lvl="1" indent="0">
              <a:buNone/>
            </a:pPr>
            <a:endParaRPr lang="en-US" dirty="0">
              <a:solidFill>
                <a:schemeClr val="tx1"/>
              </a:solidFill>
              <a:latin typeface="Fira Sans"/>
              <a:ea typeface="Fira Sans"/>
              <a:cs typeface="Fira Sans"/>
              <a:sym typeface="Fira Sans"/>
            </a:endParaRPr>
          </a:p>
        </p:txBody>
      </p:sp>
      <p:pic>
        <p:nvPicPr>
          <p:cNvPr id="8" name="Google Shape;174;p29" descr="Screen shot of GRFP solicitation webpage  ">
            <a:extLst>
              <a:ext uri="{FF2B5EF4-FFF2-40B4-BE49-F238E27FC236}">
                <a16:creationId xmlns:a16="http://schemas.microsoft.com/office/drawing/2014/main" id="{38AD5B24-673A-4848-A585-A779445DA3A0}"/>
              </a:ext>
            </a:extLst>
          </p:cNvPr>
          <p:cNvPicPr preferRelativeResize="0"/>
          <p:nvPr/>
        </p:nvPicPr>
        <p:blipFill>
          <a:blip r:embed="rId2">
            <a:alphaModFix/>
          </a:blip>
          <a:stretch>
            <a:fillRect/>
          </a:stretch>
        </p:blipFill>
        <p:spPr>
          <a:xfrm>
            <a:off x="2267258" y="2360841"/>
            <a:ext cx="5368900" cy="999667"/>
          </a:xfrm>
          <a:prstGeom prst="rect">
            <a:avLst/>
          </a:prstGeom>
          <a:noFill/>
          <a:ln w="19050" cap="flat" cmpd="sng">
            <a:solidFill>
              <a:srgbClr val="3C78D8"/>
            </a:solidFill>
            <a:prstDash val="solid"/>
            <a:round/>
            <a:headEnd type="none" w="sm" len="sm"/>
            <a:tailEnd type="none" w="sm" len="sm"/>
          </a:ln>
        </p:spPr>
      </p:pic>
      <p:sp>
        <p:nvSpPr>
          <p:cNvPr id="9" name="Google Shape;175;p29">
            <a:extLst>
              <a:ext uri="{FF2B5EF4-FFF2-40B4-BE49-F238E27FC236}">
                <a16:creationId xmlns:a16="http://schemas.microsoft.com/office/drawing/2014/main" id="{CBA06D45-CCA3-7F40-B3AB-62502E2605A8}"/>
              </a:ext>
            </a:extLst>
          </p:cNvPr>
          <p:cNvSpPr txBox="1"/>
          <p:nvPr/>
        </p:nvSpPr>
        <p:spPr>
          <a:xfrm>
            <a:off x="2218510" y="3524474"/>
            <a:ext cx="5466395" cy="11387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3C78D8"/>
                </a:solidFill>
                <a:highlight>
                  <a:srgbClr val="FFFFFF"/>
                </a:highlight>
                <a:latin typeface="Fira Sans"/>
                <a:ea typeface="Fira Sans"/>
                <a:cs typeface="Fira Sans"/>
                <a:sym typeface="Fira Sans"/>
              </a:rPr>
              <a:t>NOTE</a:t>
            </a:r>
            <a:r>
              <a:rPr lang="en" sz="1200" dirty="0">
                <a:solidFill>
                  <a:srgbClr val="4A4E57"/>
                </a:solidFill>
                <a:highlight>
                  <a:srgbClr val="FFFFFF"/>
                </a:highlight>
                <a:latin typeface="Fira Sans"/>
                <a:ea typeface="Fira Sans"/>
                <a:cs typeface="Fira Sans"/>
                <a:sym typeface="Fira Sans"/>
              </a:rPr>
              <a:t>: All applicants should read the current </a:t>
            </a:r>
            <a:r>
              <a:rPr lang="en" sz="1200" dirty="0">
                <a:solidFill>
                  <a:srgbClr val="005699"/>
                </a:solidFill>
                <a:highlight>
                  <a:srgbClr val="FFFFFF"/>
                </a:highlight>
                <a:uFill>
                  <a:noFill/>
                </a:uFill>
                <a:latin typeface="Fira Sans"/>
                <a:ea typeface="Fira Sans"/>
                <a:cs typeface="Fira Sans"/>
                <a:sym typeface="Fira Sans"/>
                <a:hlinkClick r:id="rId3">
                  <a:extLst>
                    <a:ext uri="{A12FA001-AC4F-418D-AE19-62706E023703}">
                      <ahyp:hlinkClr xmlns:ahyp="http://schemas.microsoft.com/office/drawing/2018/hyperlinkcolor" val="tx"/>
                    </a:ext>
                  </a:extLst>
                </a:hlinkClick>
              </a:rPr>
              <a:t>GRF Program Solicitation</a:t>
            </a:r>
            <a:r>
              <a:rPr lang="en" sz="1200" dirty="0">
                <a:solidFill>
                  <a:srgbClr val="4A4E57"/>
                </a:solidFill>
                <a:highlight>
                  <a:srgbClr val="FFFFFF"/>
                </a:highlight>
                <a:latin typeface="Fira Sans"/>
                <a:ea typeface="Fira Sans"/>
                <a:cs typeface="Fira Sans"/>
                <a:sym typeface="Fira Sans"/>
              </a:rPr>
              <a:t> before they start their GRFP application. The </a:t>
            </a:r>
            <a:r>
              <a:rPr lang="en" sz="1200" dirty="0">
                <a:solidFill>
                  <a:srgbClr val="005699"/>
                </a:solidFill>
                <a:highlight>
                  <a:srgbClr val="FFFFFF"/>
                </a:highlight>
                <a:uFill>
                  <a:noFill/>
                </a:uFill>
                <a:latin typeface="Fira Sans"/>
                <a:ea typeface="Fira Sans"/>
                <a:cs typeface="Fira Sans"/>
                <a:sym typeface="Fira Sans"/>
                <a:hlinkClick r:id="rId3">
                  <a:extLst>
                    <a:ext uri="{A12FA001-AC4F-418D-AE19-62706E023703}">
                      <ahyp:hlinkClr xmlns:ahyp="http://schemas.microsoft.com/office/drawing/2018/hyperlinkcolor" val="tx"/>
                    </a:ext>
                  </a:extLst>
                </a:hlinkClick>
              </a:rPr>
              <a:t>GRF Program Solicitation</a:t>
            </a:r>
            <a:r>
              <a:rPr lang="en" sz="1200" dirty="0">
                <a:solidFill>
                  <a:srgbClr val="4A4E57"/>
                </a:solidFill>
                <a:highlight>
                  <a:srgbClr val="FFFFFF"/>
                </a:highlight>
                <a:latin typeface="Fira Sans"/>
                <a:ea typeface="Fira Sans"/>
                <a:cs typeface="Fira Sans"/>
                <a:sym typeface="Fira Sans"/>
              </a:rPr>
              <a:t> contains important information about application terms and conditions, eligibility requirements, application instructions, and the Merit Review Criteria.</a:t>
            </a:r>
            <a:endParaRPr dirty="0">
              <a:latin typeface="Fira Sans"/>
              <a:ea typeface="Fira Sans"/>
              <a:cs typeface="Fira Sans"/>
              <a:sym typeface="Fira Sans"/>
            </a:endParaRPr>
          </a:p>
        </p:txBody>
      </p:sp>
      <p:sp>
        <p:nvSpPr>
          <p:cNvPr id="10" name="Slide Number Placeholder 4">
            <a:extLst>
              <a:ext uri="{FF2B5EF4-FFF2-40B4-BE49-F238E27FC236}">
                <a16:creationId xmlns:a16="http://schemas.microsoft.com/office/drawing/2014/main" id="{A9E1A286-4608-460B-9FD9-F1BA74CDF7C5}"/>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17</a:t>
            </a:fld>
            <a:endParaRPr lang="en" dirty="0"/>
          </a:p>
        </p:txBody>
      </p:sp>
      <p:pic>
        <p:nvPicPr>
          <p:cNvPr id="6" name="Google Shape;154;p27">
            <a:extLst>
              <a:ext uri="{FF2B5EF4-FFF2-40B4-BE49-F238E27FC236}">
                <a16:creationId xmlns:a16="http://schemas.microsoft.com/office/drawing/2014/main" id="{0D12B2A7-4EF9-1348-8AA0-E558DB2E2A17}"/>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1152475"/>
            <a:ext cx="1957601" cy="1957601"/>
          </a:xfrm>
          <a:prstGeom prst="rect">
            <a:avLst/>
          </a:prstGeom>
          <a:noFill/>
          <a:ln>
            <a:noFill/>
          </a:ln>
        </p:spPr>
      </p:pic>
    </p:spTree>
    <p:extLst>
      <p:ext uri="{BB962C8B-B14F-4D97-AF65-F5344CB8AC3E}">
        <p14:creationId xmlns:p14="http://schemas.microsoft.com/office/powerpoint/2010/main" val="2283928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6A8D-84E2-FD48-ADC7-F432E4B6D555}"/>
              </a:ext>
            </a:extLst>
          </p:cNvPr>
          <p:cNvSpPr>
            <a:spLocks noGrp="1"/>
          </p:cNvSpPr>
          <p:nvPr>
            <p:ph type="title"/>
          </p:nvPr>
        </p:nvSpPr>
        <p:spPr/>
        <p:txBody>
          <a:bodyPr>
            <a:normAutofit fontScale="90000"/>
          </a:bodyPr>
          <a:lstStyle/>
          <a:p>
            <a:r>
              <a:rPr lang="en-US" sz="3400" b="1" dirty="0">
                <a:solidFill>
                  <a:schemeClr val="tx1"/>
                </a:solidFill>
                <a:latin typeface="Fira Sans"/>
              </a:rPr>
              <a:t>#4 Helpful Resources for Applicants</a:t>
            </a:r>
            <a:br>
              <a:rPr lang="en-US" sz="3400" b="1" dirty="0">
                <a:solidFill>
                  <a:schemeClr val="tx1"/>
                </a:solidFill>
                <a:latin typeface="Fira Sans"/>
              </a:rPr>
            </a:br>
            <a:br>
              <a:rPr lang="en-US" sz="3400" b="1" dirty="0">
                <a:solidFill>
                  <a:schemeClr val="tx1"/>
                </a:solidFill>
                <a:latin typeface="Fira Sans"/>
              </a:rPr>
            </a:br>
            <a:endParaRPr lang="en-US" sz="1300" b="1" dirty="0">
              <a:solidFill>
                <a:schemeClr val="tx1"/>
              </a:solidFill>
              <a:latin typeface="Fira Sans"/>
            </a:endParaRPr>
          </a:p>
        </p:txBody>
      </p:sp>
      <p:sp>
        <p:nvSpPr>
          <p:cNvPr id="5" name="Text Placeholder 4">
            <a:extLst>
              <a:ext uri="{FF2B5EF4-FFF2-40B4-BE49-F238E27FC236}">
                <a16:creationId xmlns:a16="http://schemas.microsoft.com/office/drawing/2014/main" id="{C101AF2C-23C4-9740-AC2B-DC26502D0E42}"/>
              </a:ext>
            </a:extLst>
          </p:cNvPr>
          <p:cNvSpPr>
            <a:spLocks noGrp="1"/>
          </p:cNvSpPr>
          <p:nvPr>
            <p:ph type="body" idx="1"/>
          </p:nvPr>
        </p:nvSpPr>
        <p:spPr>
          <a:xfrm>
            <a:off x="1666068" y="1152475"/>
            <a:ext cx="6865749" cy="3416400"/>
          </a:xfrm>
        </p:spPr>
        <p:txBody>
          <a:bodyPr>
            <a:normAutofit/>
          </a:bodyPr>
          <a:lstStyle/>
          <a:p>
            <a:pPr marL="457200" lvl="1" indent="-342900">
              <a:spcAft>
                <a:spcPts val="600"/>
              </a:spcAft>
              <a:buClr>
                <a:srgbClr val="073763"/>
              </a:buClr>
              <a:buSzPts val="1800"/>
              <a:buFont typeface="Fira Sans"/>
              <a:buChar char="○"/>
            </a:pPr>
            <a:r>
              <a:rPr lang="en-US" sz="1800" dirty="0">
                <a:solidFill>
                  <a:schemeClr val="tx1"/>
                </a:solidFill>
                <a:latin typeface="Fira Sans"/>
                <a:ea typeface="Fira Sans"/>
                <a:cs typeface="Fira Sans"/>
                <a:sym typeface="Fira Sans"/>
              </a:rPr>
              <a:t>FAQs</a:t>
            </a:r>
          </a:p>
          <a:p>
            <a:pPr lvl="1" indent="0">
              <a:spcAft>
                <a:spcPts val="600"/>
              </a:spcAft>
              <a:buNone/>
            </a:pPr>
            <a:r>
              <a:rPr lang="en-US" dirty="0">
                <a:solidFill>
                  <a:schemeClr val="tx1"/>
                </a:solidFill>
                <a:latin typeface="Fira Sans"/>
                <a:ea typeface="Fira Sans"/>
                <a:cs typeface="Fira Sans"/>
                <a:sym typeface="Fira Sans"/>
              </a:rPr>
              <a:t>(</a:t>
            </a:r>
            <a:r>
              <a:rPr lang="en-US" b="1" dirty="0">
                <a:solidFill>
                  <a:schemeClr val="tx1"/>
                </a:solidFill>
                <a:latin typeface="Fira Sans"/>
              </a:rPr>
              <a:t>https://www.nsf.gov/pubs/2021/nsf21602/nsf21602.htm</a:t>
            </a:r>
            <a:r>
              <a:rPr lang="en-US" dirty="0">
                <a:solidFill>
                  <a:schemeClr val="tx1"/>
                </a:solidFill>
                <a:latin typeface="Fira Sans"/>
                <a:ea typeface="Fira Sans"/>
                <a:cs typeface="Fira Sans"/>
                <a:sym typeface="Fira Sans"/>
              </a:rPr>
              <a:t>)</a:t>
            </a:r>
          </a:p>
          <a:p>
            <a:pPr marL="457200" lvl="1" indent="-342900">
              <a:spcAft>
                <a:spcPts val="600"/>
              </a:spcAft>
              <a:buClr>
                <a:srgbClr val="073763"/>
              </a:buClr>
              <a:buSzPts val="1800"/>
              <a:buFont typeface="Fira Sans"/>
              <a:buChar char="○"/>
            </a:pPr>
            <a:endParaRPr lang="en-US" sz="1200" dirty="0">
              <a:solidFill>
                <a:schemeClr val="tx1"/>
              </a:solidFill>
              <a:latin typeface="Fira Sans"/>
              <a:ea typeface="Fira Sans"/>
              <a:cs typeface="Fira Sans"/>
              <a:sym typeface="Fira Sans"/>
            </a:endParaRPr>
          </a:p>
          <a:p>
            <a:pPr lvl="1">
              <a:buClr>
                <a:srgbClr val="073763"/>
              </a:buClr>
              <a:buFont typeface="Fira Sans"/>
              <a:buChar char="●"/>
            </a:pPr>
            <a:r>
              <a:rPr lang="en-US" dirty="0">
                <a:solidFill>
                  <a:srgbClr val="073763"/>
                </a:solidFill>
                <a:latin typeface="Fira Sans"/>
                <a:ea typeface="Fira Sans"/>
                <a:cs typeface="Fira Sans"/>
                <a:sym typeface="Fira Sans"/>
              </a:rPr>
              <a:t>Go to </a:t>
            </a:r>
            <a:r>
              <a:rPr lang="en-US" dirty="0" err="1">
                <a:solidFill>
                  <a:srgbClr val="073763"/>
                </a:solidFill>
                <a:latin typeface="Fira Sans"/>
                <a:ea typeface="Fira Sans"/>
                <a:cs typeface="Fira Sans"/>
                <a:sym typeface="Fira Sans"/>
              </a:rPr>
              <a:t>www.nsfgrfp.org</a:t>
            </a:r>
            <a:r>
              <a:rPr lang="en-US" dirty="0">
                <a:solidFill>
                  <a:srgbClr val="073763"/>
                </a:solidFill>
                <a:latin typeface="Fira Sans"/>
                <a:ea typeface="Fira Sans"/>
                <a:cs typeface="Fira Sans"/>
                <a:sym typeface="Fira Sans"/>
              </a:rPr>
              <a:t>/applicants</a:t>
            </a:r>
          </a:p>
          <a:p>
            <a:pPr lvl="1">
              <a:buClr>
                <a:srgbClr val="073763"/>
              </a:buClr>
              <a:buFont typeface="Fira Sans"/>
              <a:buChar char="●"/>
            </a:pPr>
            <a:r>
              <a:rPr lang="en-US" dirty="0">
                <a:solidFill>
                  <a:srgbClr val="073763"/>
                </a:solidFill>
                <a:latin typeface="Fira Sans"/>
                <a:ea typeface="Fira Sans"/>
                <a:cs typeface="Fira Sans"/>
                <a:sym typeface="Fira Sans"/>
              </a:rPr>
              <a:t>Scroll down the blue panel on the left side of the screen and click on FAQs</a:t>
            </a:r>
          </a:p>
          <a:p>
            <a:pPr lvl="1">
              <a:buClr>
                <a:srgbClr val="073763"/>
              </a:buClr>
              <a:buFont typeface="Fira Sans"/>
              <a:buChar char="●"/>
            </a:pPr>
            <a:r>
              <a:rPr lang="en-US" dirty="0">
                <a:solidFill>
                  <a:srgbClr val="073763"/>
                </a:solidFill>
                <a:latin typeface="Fira Sans"/>
                <a:ea typeface="Fira Sans"/>
                <a:cs typeface="Fira Sans"/>
                <a:sym typeface="Fira Sans"/>
              </a:rPr>
              <a:t>Select either the program FAQs or the technical FAQs</a:t>
            </a:r>
          </a:p>
          <a:p>
            <a:pPr marL="457200" lvl="1" indent="-342900">
              <a:spcAft>
                <a:spcPts val="600"/>
              </a:spcAft>
              <a:buClr>
                <a:srgbClr val="073763"/>
              </a:buClr>
              <a:buSzPts val="1800"/>
              <a:buFont typeface="Fira Sans"/>
              <a:buChar char="○"/>
            </a:pPr>
            <a:endParaRPr lang="en-US" sz="1800" dirty="0">
              <a:solidFill>
                <a:schemeClr val="tx1"/>
              </a:solidFill>
              <a:latin typeface="Fira Sans"/>
              <a:ea typeface="Fira Sans"/>
              <a:cs typeface="Fira Sans"/>
              <a:sym typeface="Fira Sans"/>
            </a:endParaRPr>
          </a:p>
        </p:txBody>
      </p:sp>
      <p:pic>
        <p:nvPicPr>
          <p:cNvPr id="7" name="Google Shape;185;p30" descr="Screen shot of FAQ page">
            <a:extLst>
              <a:ext uri="{FF2B5EF4-FFF2-40B4-BE49-F238E27FC236}">
                <a16:creationId xmlns:a16="http://schemas.microsoft.com/office/drawing/2014/main" id="{6722A422-982F-CD49-8B8E-DDAD692C8ECD}"/>
              </a:ext>
            </a:extLst>
          </p:cNvPr>
          <p:cNvPicPr preferRelativeResize="0"/>
          <p:nvPr/>
        </p:nvPicPr>
        <p:blipFill>
          <a:blip r:embed="rId2">
            <a:alphaModFix/>
          </a:blip>
          <a:stretch>
            <a:fillRect/>
          </a:stretch>
        </p:blipFill>
        <p:spPr>
          <a:xfrm>
            <a:off x="2350105" y="3489462"/>
            <a:ext cx="4800851" cy="1297950"/>
          </a:xfrm>
          <a:prstGeom prst="rect">
            <a:avLst/>
          </a:prstGeom>
          <a:noFill/>
          <a:ln w="19050" cap="flat" cmpd="sng">
            <a:solidFill>
              <a:srgbClr val="3C78D8"/>
            </a:solidFill>
            <a:prstDash val="solid"/>
            <a:round/>
            <a:headEnd type="none" w="sm" len="sm"/>
            <a:tailEnd type="none" w="sm" len="sm"/>
          </a:ln>
        </p:spPr>
      </p:pic>
      <p:sp>
        <p:nvSpPr>
          <p:cNvPr id="8" name="Slide Number Placeholder 4">
            <a:extLst>
              <a:ext uri="{FF2B5EF4-FFF2-40B4-BE49-F238E27FC236}">
                <a16:creationId xmlns:a16="http://schemas.microsoft.com/office/drawing/2014/main" id="{7FA5052C-544A-4B35-B5C1-023355108DF4}"/>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18</a:t>
            </a:fld>
            <a:endParaRPr lang="en" dirty="0"/>
          </a:p>
        </p:txBody>
      </p:sp>
      <p:pic>
        <p:nvPicPr>
          <p:cNvPr id="6" name="Google Shape;154;p27">
            <a:extLst>
              <a:ext uri="{FF2B5EF4-FFF2-40B4-BE49-F238E27FC236}">
                <a16:creationId xmlns:a16="http://schemas.microsoft.com/office/drawing/2014/main" id="{0D12B2A7-4EF9-1348-8AA0-E558DB2E2A17}"/>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152475"/>
            <a:ext cx="1957601" cy="1957601"/>
          </a:xfrm>
          <a:prstGeom prst="rect">
            <a:avLst/>
          </a:prstGeom>
          <a:noFill/>
          <a:ln>
            <a:noFill/>
          </a:ln>
        </p:spPr>
      </p:pic>
    </p:spTree>
    <p:extLst>
      <p:ext uri="{BB962C8B-B14F-4D97-AF65-F5344CB8AC3E}">
        <p14:creationId xmlns:p14="http://schemas.microsoft.com/office/powerpoint/2010/main" val="505260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6A8D-84E2-FD48-ADC7-F432E4B6D555}"/>
              </a:ext>
            </a:extLst>
          </p:cNvPr>
          <p:cNvSpPr>
            <a:spLocks noGrp="1"/>
          </p:cNvSpPr>
          <p:nvPr>
            <p:ph type="title"/>
          </p:nvPr>
        </p:nvSpPr>
        <p:spPr/>
        <p:txBody>
          <a:bodyPr>
            <a:normAutofit fontScale="90000"/>
          </a:bodyPr>
          <a:lstStyle/>
          <a:p>
            <a:r>
              <a:rPr lang="en-US" sz="3400" b="1" dirty="0">
                <a:solidFill>
                  <a:schemeClr val="tx1"/>
                </a:solidFill>
                <a:latin typeface="Fira Sans"/>
              </a:rPr>
              <a:t>#5 Helpful Resources for Applicants</a:t>
            </a:r>
            <a:br>
              <a:rPr lang="en-US" sz="3400" b="1" dirty="0">
                <a:solidFill>
                  <a:schemeClr val="tx1"/>
                </a:solidFill>
                <a:latin typeface="Fira Sans"/>
              </a:rPr>
            </a:br>
            <a:br>
              <a:rPr lang="en-US" sz="3400" b="1" dirty="0">
                <a:solidFill>
                  <a:schemeClr val="tx1"/>
                </a:solidFill>
                <a:latin typeface="Fira Sans"/>
              </a:rPr>
            </a:br>
            <a:endParaRPr lang="en-US" sz="1300" b="1" dirty="0">
              <a:solidFill>
                <a:schemeClr val="tx1"/>
              </a:solidFill>
              <a:latin typeface="Fira Sans"/>
            </a:endParaRPr>
          </a:p>
        </p:txBody>
      </p:sp>
      <p:sp>
        <p:nvSpPr>
          <p:cNvPr id="5" name="Text Placeholder 4">
            <a:extLst>
              <a:ext uri="{FF2B5EF4-FFF2-40B4-BE49-F238E27FC236}">
                <a16:creationId xmlns:a16="http://schemas.microsoft.com/office/drawing/2014/main" id="{C101AF2C-23C4-9740-AC2B-DC26502D0E42}"/>
              </a:ext>
            </a:extLst>
          </p:cNvPr>
          <p:cNvSpPr>
            <a:spLocks noGrp="1"/>
          </p:cNvSpPr>
          <p:nvPr>
            <p:ph type="body" idx="1"/>
          </p:nvPr>
        </p:nvSpPr>
        <p:spPr>
          <a:xfrm>
            <a:off x="1666068" y="1152475"/>
            <a:ext cx="6865749" cy="3416400"/>
          </a:xfrm>
        </p:spPr>
        <p:txBody>
          <a:bodyPr>
            <a:normAutofit/>
          </a:bodyPr>
          <a:lstStyle/>
          <a:p>
            <a:pPr marL="457200" lvl="1" indent="-342900">
              <a:buClr>
                <a:srgbClr val="073763"/>
              </a:buClr>
              <a:buSzPts val="1800"/>
              <a:buFont typeface="Fira Sans"/>
              <a:buChar char="○"/>
            </a:pPr>
            <a:r>
              <a:rPr lang="en-US" sz="1800" dirty="0">
                <a:solidFill>
                  <a:srgbClr val="073763"/>
                </a:solidFill>
                <a:latin typeface="Fira Sans"/>
                <a:ea typeface="Fira Sans"/>
                <a:cs typeface="Fira Sans"/>
                <a:sym typeface="Fira Sans"/>
              </a:rPr>
              <a:t>Application Components</a:t>
            </a:r>
          </a:p>
          <a:p>
            <a:pPr lvl="1" indent="0">
              <a:buNone/>
            </a:pPr>
            <a:r>
              <a:rPr lang="en-US" dirty="0">
                <a:solidFill>
                  <a:srgbClr val="073763"/>
                </a:solidFill>
                <a:latin typeface="Fira Sans"/>
                <a:ea typeface="Fira Sans"/>
                <a:cs typeface="Fira Sans"/>
                <a:sym typeface="Fira Sans"/>
              </a:rPr>
              <a:t>(</a:t>
            </a:r>
            <a:r>
              <a:rPr lang="en-US" b="1" dirty="0">
                <a:solidFill>
                  <a:schemeClr val="tx1"/>
                </a:solidFill>
                <a:latin typeface="Fira Sans"/>
              </a:rPr>
              <a:t>https://www.nsfgrfp.org/applicants/application-components/)</a:t>
            </a:r>
            <a:endParaRPr lang="en-US" dirty="0">
              <a:solidFill>
                <a:srgbClr val="073763"/>
              </a:solidFill>
              <a:latin typeface="Fira Sans"/>
              <a:ea typeface="Fira Sans"/>
              <a:cs typeface="Fira Sans"/>
              <a:sym typeface="Fira Sans"/>
            </a:endParaRPr>
          </a:p>
          <a:p>
            <a:pPr lvl="1" indent="0">
              <a:buNone/>
            </a:pPr>
            <a:endParaRPr lang="en-US" dirty="0">
              <a:solidFill>
                <a:srgbClr val="073763"/>
              </a:solidFill>
              <a:latin typeface="Fira Sans"/>
              <a:ea typeface="Fira Sans"/>
              <a:cs typeface="Fira Sans"/>
              <a:sym typeface="Fira Sans"/>
            </a:endParaRPr>
          </a:p>
          <a:p>
            <a:pPr lvl="1">
              <a:buClr>
                <a:srgbClr val="073763"/>
              </a:buClr>
              <a:buFont typeface="Fira Sans"/>
              <a:buChar char="●"/>
            </a:pPr>
            <a:r>
              <a:rPr lang="en-US" dirty="0">
                <a:solidFill>
                  <a:srgbClr val="073763"/>
                </a:solidFill>
                <a:latin typeface="Fira Sans"/>
                <a:ea typeface="Fira Sans"/>
                <a:cs typeface="Fira Sans"/>
                <a:sym typeface="Fira Sans"/>
              </a:rPr>
              <a:t>Go to </a:t>
            </a:r>
            <a:r>
              <a:rPr lang="en-US" dirty="0" err="1">
                <a:solidFill>
                  <a:srgbClr val="073763"/>
                </a:solidFill>
                <a:latin typeface="Fira Sans"/>
                <a:ea typeface="Fira Sans"/>
                <a:cs typeface="Fira Sans"/>
                <a:sym typeface="Fira Sans"/>
              </a:rPr>
              <a:t>www.nsfgrfp.org</a:t>
            </a:r>
            <a:r>
              <a:rPr lang="en-US" dirty="0">
                <a:solidFill>
                  <a:srgbClr val="073763"/>
                </a:solidFill>
                <a:latin typeface="Fira Sans"/>
                <a:ea typeface="Fira Sans"/>
                <a:cs typeface="Fira Sans"/>
                <a:sym typeface="Fira Sans"/>
              </a:rPr>
              <a:t>/applicants</a:t>
            </a:r>
          </a:p>
          <a:p>
            <a:pPr lvl="1">
              <a:buClr>
                <a:srgbClr val="073763"/>
              </a:buClr>
              <a:buFont typeface="Fira Sans"/>
              <a:buChar char="●"/>
            </a:pPr>
            <a:r>
              <a:rPr lang="en-US" dirty="0">
                <a:solidFill>
                  <a:srgbClr val="073763"/>
                </a:solidFill>
                <a:latin typeface="Fira Sans"/>
                <a:ea typeface="Fira Sans"/>
                <a:cs typeface="Fira Sans"/>
                <a:sym typeface="Fira Sans"/>
              </a:rPr>
              <a:t>Scroll down the blue panel on the left side of the screen and click on Application Components to access a PDF of screenshots of each component</a:t>
            </a:r>
          </a:p>
          <a:p>
            <a:pPr marL="457200" lvl="1" indent="-342900">
              <a:spcAft>
                <a:spcPts val="600"/>
              </a:spcAft>
              <a:buClr>
                <a:srgbClr val="073763"/>
              </a:buClr>
              <a:buSzPts val="1800"/>
              <a:buFont typeface="Fira Sans"/>
              <a:buChar char="○"/>
            </a:pPr>
            <a:endParaRPr lang="en-US" sz="1800" dirty="0">
              <a:solidFill>
                <a:schemeClr val="tx1"/>
              </a:solidFill>
              <a:latin typeface="Fira Sans"/>
              <a:ea typeface="Fira Sans"/>
              <a:cs typeface="Fira Sans"/>
              <a:sym typeface="Fira Sans"/>
            </a:endParaRPr>
          </a:p>
        </p:txBody>
      </p:sp>
      <p:pic>
        <p:nvPicPr>
          <p:cNvPr id="8" name="Google Shape;195;p31" descr="Screen shot of Screenshots section of GRFP website">
            <a:extLst>
              <a:ext uri="{FF2B5EF4-FFF2-40B4-BE49-F238E27FC236}">
                <a16:creationId xmlns:a16="http://schemas.microsoft.com/office/drawing/2014/main" id="{4E5BDA4C-4604-D645-B9D1-9BACA83F8F11}"/>
              </a:ext>
              <a:ext uri="{C183D7F6-B498-43B3-948B-1728B52AA6E4}">
                <adec:decorative xmlns:adec="http://schemas.microsoft.com/office/drawing/2017/decorative" val="0"/>
              </a:ext>
            </a:extLst>
          </p:cNvPr>
          <p:cNvPicPr preferRelativeResize="0"/>
          <p:nvPr/>
        </p:nvPicPr>
        <p:blipFill>
          <a:blip r:embed="rId2">
            <a:alphaModFix/>
          </a:blip>
          <a:stretch>
            <a:fillRect/>
          </a:stretch>
        </p:blipFill>
        <p:spPr>
          <a:xfrm>
            <a:off x="2278311" y="3231596"/>
            <a:ext cx="5074849" cy="1518858"/>
          </a:xfrm>
          <a:prstGeom prst="rect">
            <a:avLst/>
          </a:prstGeom>
          <a:noFill/>
          <a:ln w="19050" cap="flat" cmpd="sng">
            <a:solidFill>
              <a:srgbClr val="3C78D8"/>
            </a:solidFill>
            <a:prstDash val="solid"/>
            <a:round/>
            <a:headEnd type="none" w="sm" len="sm"/>
            <a:tailEnd type="none" w="sm" len="sm"/>
          </a:ln>
        </p:spPr>
      </p:pic>
      <p:sp>
        <p:nvSpPr>
          <p:cNvPr id="7" name="Slide Number Placeholder 4">
            <a:extLst>
              <a:ext uri="{FF2B5EF4-FFF2-40B4-BE49-F238E27FC236}">
                <a16:creationId xmlns:a16="http://schemas.microsoft.com/office/drawing/2014/main" id="{34122075-1C1B-43F1-A14E-7D1B96BB0A93}"/>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19</a:t>
            </a:fld>
            <a:endParaRPr lang="en" dirty="0"/>
          </a:p>
        </p:txBody>
      </p:sp>
      <p:pic>
        <p:nvPicPr>
          <p:cNvPr id="6" name="Google Shape;154;p27">
            <a:extLst>
              <a:ext uri="{FF2B5EF4-FFF2-40B4-BE49-F238E27FC236}">
                <a16:creationId xmlns:a16="http://schemas.microsoft.com/office/drawing/2014/main" id="{0D12B2A7-4EF9-1348-8AA0-E558DB2E2A17}"/>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152475"/>
            <a:ext cx="1957601" cy="1957601"/>
          </a:xfrm>
          <a:prstGeom prst="rect">
            <a:avLst/>
          </a:prstGeom>
          <a:noFill/>
          <a:ln>
            <a:noFill/>
          </a:ln>
        </p:spPr>
      </p:pic>
    </p:spTree>
    <p:extLst>
      <p:ext uri="{BB962C8B-B14F-4D97-AF65-F5344CB8AC3E}">
        <p14:creationId xmlns:p14="http://schemas.microsoft.com/office/powerpoint/2010/main" val="1544630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58"/>
        <p:cNvGrpSpPr/>
        <p:nvPr/>
      </p:nvGrpSpPr>
      <p:grpSpPr>
        <a:xfrm>
          <a:off x="0" y="0"/>
          <a:ext cx="0" cy="0"/>
          <a:chOff x="0" y="0"/>
          <a:chExt cx="0" cy="0"/>
        </a:xfrm>
      </p:grpSpPr>
      <p:sp>
        <p:nvSpPr>
          <p:cNvPr id="2" name="Title 1">
            <a:extLst>
              <a:ext uri="{FF2B5EF4-FFF2-40B4-BE49-F238E27FC236}">
                <a16:creationId xmlns:a16="http://schemas.microsoft.com/office/drawing/2014/main" id="{1D960A23-D0D5-4DB0-B808-BB4B7C0A4C58}"/>
              </a:ext>
            </a:extLst>
          </p:cNvPr>
          <p:cNvSpPr>
            <a:spLocks noGrp="1"/>
          </p:cNvSpPr>
          <p:nvPr>
            <p:ph type="title"/>
          </p:nvPr>
        </p:nvSpPr>
        <p:spPr>
          <a:xfrm>
            <a:off x="3512661" y="315190"/>
            <a:ext cx="4045200" cy="669699"/>
          </a:xfrm>
        </p:spPr>
        <p:txBody>
          <a:bodyPr spcFirstLastPara="1" wrap="square" lIns="91425" tIns="91425" rIns="91425" bIns="91425" anchor="b" anchorCtr="0">
            <a:normAutofit fontScale="90000"/>
          </a:bodyPr>
          <a:lstStyle/>
          <a:p>
            <a:pPr algn="l"/>
            <a:r>
              <a:rPr lang="en" sz="3200" b="1" dirty="0">
                <a:solidFill>
                  <a:srgbClr val="073763"/>
                </a:solidFill>
                <a:latin typeface="Fira Sans"/>
                <a:sym typeface="Fira Sans"/>
              </a:rPr>
              <a:t>Overview</a:t>
            </a:r>
            <a:endParaRPr lang="en-US" sz="3200" b="1" dirty="0">
              <a:solidFill>
                <a:srgbClr val="073763"/>
              </a:solidFill>
              <a:latin typeface="Fira Sans"/>
            </a:endParaRPr>
          </a:p>
        </p:txBody>
      </p:sp>
      <p:sp>
        <p:nvSpPr>
          <p:cNvPr id="3" name="Subtitle 2">
            <a:extLst>
              <a:ext uri="{FF2B5EF4-FFF2-40B4-BE49-F238E27FC236}">
                <a16:creationId xmlns:a16="http://schemas.microsoft.com/office/drawing/2014/main" id="{A4C08940-EBFB-BF4E-A1E0-CF0EFE52D9FD}"/>
              </a:ext>
            </a:extLst>
          </p:cNvPr>
          <p:cNvSpPr>
            <a:spLocks noGrp="1"/>
          </p:cNvSpPr>
          <p:nvPr>
            <p:ph type="subTitle" idx="1"/>
          </p:nvPr>
        </p:nvSpPr>
        <p:spPr>
          <a:xfrm>
            <a:off x="3512394" y="1076918"/>
            <a:ext cx="5096913" cy="1235100"/>
          </a:xfrm>
        </p:spPr>
        <p:txBody>
          <a:bodyPr/>
          <a:lstStyle/>
          <a:p>
            <a:r>
              <a:rPr lang="en-US" sz="2400" b="1" dirty="0">
                <a:solidFill>
                  <a:srgbClr val="CC4125"/>
                </a:solidFill>
                <a:latin typeface="Fira Sans"/>
                <a:ea typeface="Fira Sans"/>
                <a:cs typeface="Fira Sans"/>
                <a:sym typeface="Fira Sans"/>
              </a:rPr>
              <a:t>Common Questions We Receive</a:t>
            </a:r>
          </a:p>
          <a:p>
            <a:endParaRPr lang="en-US" dirty="0"/>
          </a:p>
        </p:txBody>
      </p:sp>
      <p:sp>
        <p:nvSpPr>
          <p:cNvPr id="4" name="Text Placeholder 3">
            <a:extLst>
              <a:ext uri="{FF2B5EF4-FFF2-40B4-BE49-F238E27FC236}">
                <a16:creationId xmlns:a16="http://schemas.microsoft.com/office/drawing/2014/main" id="{B1D13327-3EF0-E244-98A7-BAED874986B1}"/>
              </a:ext>
            </a:extLst>
          </p:cNvPr>
          <p:cNvSpPr>
            <a:spLocks noGrp="1"/>
          </p:cNvSpPr>
          <p:nvPr>
            <p:ph type="body" idx="2"/>
          </p:nvPr>
        </p:nvSpPr>
        <p:spPr>
          <a:xfrm>
            <a:off x="3909000" y="1226339"/>
            <a:ext cx="4700307" cy="3695100"/>
          </a:xfrm>
        </p:spPr>
        <p:txBody>
          <a:bodyPr>
            <a:normAutofit/>
          </a:bodyPr>
          <a:lstStyle/>
          <a:p>
            <a:pPr marL="0" lvl="0" indent="0">
              <a:lnSpc>
                <a:spcPct val="150000"/>
              </a:lnSpc>
              <a:buNone/>
            </a:pPr>
            <a:endParaRPr lang="en-US" sz="1600" b="1" dirty="0">
              <a:solidFill>
                <a:schemeClr val="tx1"/>
              </a:solidFill>
              <a:latin typeface="Fira Sans"/>
              <a:ea typeface="Fira Sans"/>
              <a:cs typeface="Fira Sans"/>
              <a:sym typeface="Fira Sans"/>
            </a:endParaRPr>
          </a:p>
          <a:p>
            <a:pPr lvl="0" indent="-323850">
              <a:lnSpc>
                <a:spcPct val="150000"/>
              </a:lnSpc>
              <a:buSzPts val="1500"/>
              <a:buFont typeface="Fira Sans"/>
              <a:buChar char="●"/>
            </a:pPr>
            <a:r>
              <a:rPr lang="en-US" sz="1600" dirty="0">
                <a:solidFill>
                  <a:schemeClr val="tx1"/>
                </a:solidFill>
                <a:latin typeface="Fira Sans"/>
                <a:ea typeface="Fira Sans"/>
                <a:cs typeface="Fira Sans"/>
                <a:sym typeface="Fira Sans"/>
              </a:rPr>
              <a:t>Level Types | Number of Times You Can Apply</a:t>
            </a:r>
          </a:p>
          <a:p>
            <a:pPr lvl="0" indent="-323850">
              <a:lnSpc>
                <a:spcPct val="150000"/>
              </a:lnSpc>
              <a:buSzPts val="1500"/>
              <a:buFont typeface="Fira Sans"/>
              <a:buChar char="●"/>
            </a:pPr>
            <a:r>
              <a:rPr lang="en-US" sz="1600" dirty="0">
                <a:solidFill>
                  <a:schemeClr val="tx1"/>
                </a:solidFill>
                <a:latin typeface="Fira Sans"/>
                <a:ea typeface="Fira Sans"/>
                <a:cs typeface="Fira Sans"/>
                <a:sym typeface="Fira Sans"/>
              </a:rPr>
              <a:t>Previous Graduate School Experience</a:t>
            </a:r>
          </a:p>
          <a:p>
            <a:pPr lvl="0" indent="-323850">
              <a:lnSpc>
                <a:spcPct val="150000"/>
              </a:lnSpc>
              <a:buSzPts val="1500"/>
              <a:buFont typeface="Fira Sans"/>
              <a:buChar char="●"/>
            </a:pPr>
            <a:r>
              <a:rPr lang="en-US" sz="1600" dirty="0">
                <a:solidFill>
                  <a:schemeClr val="tx1"/>
                </a:solidFill>
                <a:latin typeface="Fira Sans"/>
                <a:ea typeface="Fira Sans"/>
                <a:cs typeface="Fira Sans"/>
                <a:sym typeface="Fira Sans"/>
              </a:rPr>
              <a:t>Joint BS/MS Eligibility</a:t>
            </a:r>
          </a:p>
          <a:p>
            <a:pPr lvl="0" indent="-323850">
              <a:lnSpc>
                <a:spcPct val="150000"/>
              </a:lnSpc>
              <a:buSzPts val="1500"/>
              <a:buFont typeface="Fira Sans"/>
              <a:buChar char="●"/>
            </a:pPr>
            <a:r>
              <a:rPr lang="en-US" sz="1600" dirty="0">
                <a:solidFill>
                  <a:schemeClr val="tx1"/>
                </a:solidFill>
                <a:latin typeface="Fira Sans"/>
                <a:ea typeface="Fira Sans"/>
                <a:cs typeface="Fira Sans"/>
                <a:sym typeface="Fira Sans"/>
              </a:rPr>
              <a:t>Professional Degrees</a:t>
            </a:r>
          </a:p>
          <a:p>
            <a:pPr lvl="0" indent="-323850">
              <a:lnSpc>
                <a:spcPct val="150000"/>
              </a:lnSpc>
              <a:buSzPts val="1500"/>
              <a:buFont typeface="Fira Sans"/>
              <a:buChar char="●"/>
            </a:pPr>
            <a:r>
              <a:rPr lang="en-US" sz="1600" dirty="0">
                <a:solidFill>
                  <a:schemeClr val="tx1"/>
                </a:solidFill>
                <a:latin typeface="Fira Sans"/>
                <a:ea typeface="Fira Sans"/>
                <a:cs typeface="Fira Sans"/>
                <a:sym typeface="Fira Sans"/>
              </a:rPr>
              <a:t>Citizenship/DACA</a:t>
            </a:r>
          </a:p>
          <a:p>
            <a:pPr lvl="0" indent="-323850">
              <a:lnSpc>
                <a:spcPct val="150000"/>
              </a:lnSpc>
              <a:buSzPts val="1500"/>
              <a:buFont typeface="Fira Sans"/>
              <a:buChar char="●"/>
            </a:pPr>
            <a:r>
              <a:rPr lang="en-US" sz="1600" dirty="0">
                <a:solidFill>
                  <a:schemeClr val="tx1"/>
                </a:solidFill>
                <a:latin typeface="Fira Sans"/>
                <a:ea typeface="Fira Sans"/>
                <a:cs typeface="Fira Sans"/>
                <a:sym typeface="Fira Sans"/>
              </a:rPr>
              <a:t>Questions YOU Should Research</a:t>
            </a:r>
          </a:p>
          <a:p>
            <a:endParaRPr lang="en-US" sz="1600" dirty="0">
              <a:solidFill>
                <a:schemeClr val="tx1"/>
              </a:solidFill>
            </a:endParaRPr>
          </a:p>
        </p:txBody>
      </p:sp>
      <p:pic>
        <p:nvPicPr>
          <p:cNvPr id="61" name="Google Shape;61;p14">
            <a:extLst>
              <a:ext uri="{C183D7F6-B498-43B3-948B-1728B52AA6E4}">
                <adec:decorative xmlns:adec="http://schemas.microsoft.com/office/drawing/2017/decorative" val="1"/>
              </a:ext>
            </a:extLst>
          </p:cNvPr>
          <p:cNvPicPr preferRelativeResize="0"/>
          <p:nvPr/>
        </p:nvPicPr>
        <p:blipFill rotWithShape="1">
          <a:blip r:embed="rId3">
            <a:alphaModFix/>
          </a:blip>
          <a:srcRect l="12061" r="50769"/>
          <a:stretch/>
        </p:blipFill>
        <p:spPr>
          <a:xfrm>
            <a:off x="-72169" y="0"/>
            <a:ext cx="3398881" cy="5143500"/>
          </a:xfrm>
          <a:prstGeom prst="rect">
            <a:avLst/>
          </a:prstGeom>
          <a:noFill/>
          <a:ln>
            <a:noFill/>
          </a:ln>
        </p:spPr>
      </p:pic>
      <p:sp>
        <p:nvSpPr>
          <p:cNvPr id="7" name="Slide Number Placeholder 4">
            <a:extLst>
              <a:ext uri="{FF2B5EF4-FFF2-40B4-BE49-F238E27FC236}">
                <a16:creationId xmlns:a16="http://schemas.microsoft.com/office/drawing/2014/main" id="{9EBB5751-89FB-4E81-8EFE-1CC8AC4CE817}"/>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2</a:t>
            </a:fld>
            <a:endParaRPr lang="e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6A8D-84E2-FD48-ADC7-F432E4B6D555}"/>
              </a:ext>
            </a:extLst>
          </p:cNvPr>
          <p:cNvSpPr>
            <a:spLocks noGrp="1"/>
          </p:cNvSpPr>
          <p:nvPr>
            <p:ph type="title"/>
          </p:nvPr>
        </p:nvSpPr>
        <p:spPr/>
        <p:txBody>
          <a:bodyPr>
            <a:normAutofit fontScale="90000"/>
          </a:bodyPr>
          <a:lstStyle/>
          <a:p>
            <a:r>
              <a:rPr lang="en-US" sz="3400" b="1" dirty="0">
                <a:solidFill>
                  <a:schemeClr val="tx1"/>
                </a:solidFill>
                <a:latin typeface="Fira Sans"/>
              </a:rPr>
              <a:t>#6 Helpful Resources for Applicants</a:t>
            </a:r>
            <a:br>
              <a:rPr lang="en-US" sz="3400" b="1" dirty="0">
                <a:solidFill>
                  <a:schemeClr val="tx1"/>
                </a:solidFill>
                <a:latin typeface="Fira Sans"/>
              </a:rPr>
            </a:br>
            <a:br>
              <a:rPr lang="en-US" sz="3400" b="1" dirty="0">
                <a:solidFill>
                  <a:schemeClr val="tx1"/>
                </a:solidFill>
                <a:latin typeface="Fira Sans"/>
              </a:rPr>
            </a:br>
            <a:endParaRPr lang="en-US" sz="1300" b="1" dirty="0">
              <a:solidFill>
                <a:schemeClr val="tx1"/>
              </a:solidFill>
              <a:latin typeface="Fira Sans"/>
            </a:endParaRPr>
          </a:p>
        </p:txBody>
      </p:sp>
      <p:sp>
        <p:nvSpPr>
          <p:cNvPr id="5" name="Text Placeholder 4">
            <a:extLst>
              <a:ext uri="{FF2B5EF4-FFF2-40B4-BE49-F238E27FC236}">
                <a16:creationId xmlns:a16="http://schemas.microsoft.com/office/drawing/2014/main" id="{C101AF2C-23C4-9740-AC2B-DC26502D0E42}"/>
              </a:ext>
            </a:extLst>
          </p:cNvPr>
          <p:cNvSpPr>
            <a:spLocks noGrp="1"/>
          </p:cNvSpPr>
          <p:nvPr>
            <p:ph type="body" idx="1"/>
          </p:nvPr>
        </p:nvSpPr>
        <p:spPr>
          <a:xfrm>
            <a:off x="1666068" y="1152475"/>
            <a:ext cx="6865749" cy="3416400"/>
          </a:xfrm>
        </p:spPr>
        <p:txBody>
          <a:bodyPr>
            <a:normAutofit/>
          </a:bodyPr>
          <a:lstStyle/>
          <a:p>
            <a:pPr marL="457200" lvl="1" indent="-342900">
              <a:buClr>
                <a:srgbClr val="073763"/>
              </a:buClr>
              <a:buSzPts val="1800"/>
              <a:buFont typeface="Fira Sans"/>
              <a:buChar char="○"/>
            </a:pPr>
            <a:r>
              <a:rPr lang="en-US" sz="1800" dirty="0">
                <a:solidFill>
                  <a:srgbClr val="073763"/>
                </a:solidFill>
                <a:latin typeface="Fira Sans"/>
                <a:ea typeface="Fira Sans"/>
                <a:cs typeface="Fira Sans"/>
                <a:sym typeface="Fira Sans"/>
              </a:rPr>
              <a:t>Application Components</a:t>
            </a:r>
          </a:p>
          <a:p>
            <a:pPr lvl="1" indent="0">
              <a:buNone/>
            </a:pPr>
            <a:r>
              <a:rPr lang="en-US" dirty="0">
                <a:solidFill>
                  <a:srgbClr val="073763"/>
                </a:solidFill>
                <a:latin typeface="Fira Sans"/>
                <a:ea typeface="Fira Sans"/>
                <a:cs typeface="Fira Sans"/>
                <a:sym typeface="Fira Sans"/>
              </a:rPr>
              <a:t>(</a:t>
            </a:r>
            <a:r>
              <a:rPr lang="en-US" b="1" dirty="0">
                <a:solidFill>
                  <a:schemeClr val="tx1"/>
                </a:solidFill>
                <a:latin typeface="Fira Sans"/>
              </a:rPr>
              <a:t>https://www.nsfgrfp.org/applicants/application-components/)</a:t>
            </a:r>
            <a:endParaRPr lang="en-US" dirty="0">
              <a:solidFill>
                <a:srgbClr val="073763"/>
              </a:solidFill>
              <a:latin typeface="Fira Sans"/>
              <a:ea typeface="Fira Sans"/>
              <a:cs typeface="Fira Sans"/>
              <a:sym typeface="Fira Sans"/>
            </a:endParaRPr>
          </a:p>
          <a:p>
            <a:pPr lvl="1" indent="0">
              <a:buNone/>
            </a:pPr>
            <a:endParaRPr lang="en-US" dirty="0">
              <a:solidFill>
                <a:srgbClr val="073763"/>
              </a:solidFill>
              <a:latin typeface="Fira Sans"/>
              <a:ea typeface="Fira Sans"/>
              <a:cs typeface="Fira Sans"/>
              <a:sym typeface="Fira Sans"/>
            </a:endParaRPr>
          </a:p>
          <a:p>
            <a:pPr marL="1200150" lvl="1" indent="-285750">
              <a:buFont typeface="Arial" panose="020B0604020202020204" pitchFamily="34" charset="0"/>
              <a:buChar char="•"/>
            </a:pPr>
            <a:r>
              <a:rPr lang="en-US" dirty="0">
                <a:solidFill>
                  <a:srgbClr val="073763"/>
                </a:solidFill>
                <a:latin typeface="Fira Sans"/>
                <a:ea typeface="Fira Sans"/>
                <a:cs typeface="Fira Sans"/>
                <a:sym typeface="Fira Sans"/>
              </a:rPr>
              <a:t>OR you can click on each of the components in the blue panel </a:t>
            </a:r>
          </a:p>
          <a:p>
            <a:pPr lvl="1" indent="0">
              <a:buNone/>
            </a:pPr>
            <a:endParaRPr lang="en-US" dirty="0">
              <a:solidFill>
                <a:srgbClr val="073763"/>
              </a:solidFill>
              <a:latin typeface="Fira Sans"/>
              <a:ea typeface="Fira Sans"/>
              <a:cs typeface="Fira Sans"/>
              <a:sym typeface="Fira Sans"/>
            </a:endParaRPr>
          </a:p>
        </p:txBody>
      </p:sp>
      <p:pic>
        <p:nvPicPr>
          <p:cNvPr id="7" name="Google Shape;205;p32" descr="Scrren shot of Application section of GRFP website">
            <a:extLst>
              <a:ext uri="{FF2B5EF4-FFF2-40B4-BE49-F238E27FC236}">
                <a16:creationId xmlns:a16="http://schemas.microsoft.com/office/drawing/2014/main" id="{D80D5A0D-AC3A-BF4E-847C-76DBF96D69FC}"/>
              </a:ext>
              <a:ext uri="{C183D7F6-B498-43B3-948B-1728B52AA6E4}">
                <adec:decorative xmlns:adec="http://schemas.microsoft.com/office/drawing/2017/decorative" val="0"/>
              </a:ext>
            </a:extLst>
          </p:cNvPr>
          <p:cNvPicPr preferRelativeResize="0"/>
          <p:nvPr/>
        </p:nvPicPr>
        <p:blipFill>
          <a:blip r:embed="rId2">
            <a:alphaModFix/>
          </a:blip>
          <a:stretch>
            <a:fillRect/>
          </a:stretch>
        </p:blipFill>
        <p:spPr>
          <a:xfrm>
            <a:off x="2637371" y="2571750"/>
            <a:ext cx="5369576" cy="1669950"/>
          </a:xfrm>
          <a:prstGeom prst="rect">
            <a:avLst/>
          </a:prstGeom>
          <a:noFill/>
          <a:ln>
            <a:noFill/>
          </a:ln>
        </p:spPr>
      </p:pic>
      <p:sp>
        <p:nvSpPr>
          <p:cNvPr id="8" name="Slide Number Placeholder 4">
            <a:extLst>
              <a:ext uri="{FF2B5EF4-FFF2-40B4-BE49-F238E27FC236}">
                <a16:creationId xmlns:a16="http://schemas.microsoft.com/office/drawing/2014/main" id="{7C583D21-2373-45E1-A71A-90CAA7F144A3}"/>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20</a:t>
            </a:fld>
            <a:endParaRPr lang="en" dirty="0"/>
          </a:p>
        </p:txBody>
      </p:sp>
      <p:pic>
        <p:nvPicPr>
          <p:cNvPr id="6" name="Google Shape;154;p27">
            <a:extLst>
              <a:ext uri="{FF2B5EF4-FFF2-40B4-BE49-F238E27FC236}">
                <a16:creationId xmlns:a16="http://schemas.microsoft.com/office/drawing/2014/main" id="{0D12B2A7-4EF9-1348-8AA0-E558DB2E2A17}"/>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152475"/>
            <a:ext cx="1957601" cy="1957601"/>
          </a:xfrm>
          <a:prstGeom prst="rect">
            <a:avLst/>
          </a:prstGeom>
          <a:noFill/>
          <a:ln>
            <a:noFill/>
          </a:ln>
        </p:spPr>
      </p:pic>
    </p:spTree>
    <p:extLst>
      <p:ext uri="{BB962C8B-B14F-4D97-AF65-F5344CB8AC3E}">
        <p14:creationId xmlns:p14="http://schemas.microsoft.com/office/powerpoint/2010/main" val="3126105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6A8D-84E2-FD48-ADC7-F432E4B6D555}"/>
              </a:ext>
            </a:extLst>
          </p:cNvPr>
          <p:cNvSpPr>
            <a:spLocks noGrp="1"/>
          </p:cNvSpPr>
          <p:nvPr>
            <p:ph type="title"/>
          </p:nvPr>
        </p:nvSpPr>
        <p:spPr/>
        <p:txBody>
          <a:bodyPr>
            <a:normAutofit fontScale="90000"/>
          </a:bodyPr>
          <a:lstStyle/>
          <a:p>
            <a:r>
              <a:rPr lang="en-US" sz="3400" b="1" dirty="0">
                <a:solidFill>
                  <a:schemeClr val="tx1"/>
                </a:solidFill>
                <a:latin typeface="Fira Sans"/>
              </a:rPr>
              <a:t>#7 Helpful Resources for Applicants</a:t>
            </a:r>
            <a:br>
              <a:rPr lang="en-US" sz="3400" b="1" dirty="0">
                <a:solidFill>
                  <a:schemeClr val="tx1"/>
                </a:solidFill>
                <a:latin typeface="Fira Sans"/>
              </a:rPr>
            </a:br>
            <a:endParaRPr lang="en-US" sz="1300" b="1" dirty="0">
              <a:solidFill>
                <a:schemeClr val="tx1"/>
              </a:solidFill>
              <a:latin typeface="Fira Sans"/>
            </a:endParaRPr>
          </a:p>
        </p:txBody>
      </p:sp>
      <p:sp>
        <p:nvSpPr>
          <p:cNvPr id="5" name="Text Placeholder 4">
            <a:extLst>
              <a:ext uri="{FF2B5EF4-FFF2-40B4-BE49-F238E27FC236}">
                <a16:creationId xmlns:a16="http://schemas.microsoft.com/office/drawing/2014/main" id="{C101AF2C-23C4-9740-AC2B-DC26502D0E42}"/>
              </a:ext>
            </a:extLst>
          </p:cNvPr>
          <p:cNvSpPr>
            <a:spLocks noGrp="1"/>
          </p:cNvSpPr>
          <p:nvPr>
            <p:ph type="body" idx="1"/>
          </p:nvPr>
        </p:nvSpPr>
        <p:spPr>
          <a:xfrm>
            <a:off x="1666068" y="1152475"/>
            <a:ext cx="6865749" cy="3416400"/>
          </a:xfrm>
        </p:spPr>
        <p:txBody>
          <a:bodyPr>
            <a:normAutofit/>
          </a:bodyPr>
          <a:lstStyle/>
          <a:p>
            <a:pPr marL="346075" indent="-285750"/>
            <a:r>
              <a:rPr lang="en-US" sz="1600" dirty="0">
                <a:solidFill>
                  <a:srgbClr val="073763"/>
                </a:solidFill>
                <a:latin typeface="Fira Sans"/>
                <a:ea typeface="Fira Sans"/>
                <a:cs typeface="Fira Sans"/>
                <a:sym typeface="Fira Sans"/>
              </a:rPr>
              <a:t>Application Module (</a:t>
            </a:r>
            <a:r>
              <a:rPr lang="en-US" sz="1600" b="1" dirty="0">
                <a:solidFill>
                  <a:schemeClr val="tx1"/>
                </a:solidFill>
                <a:latin typeface="Fira Sans"/>
              </a:rPr>
              <a:t>https://www.research.gov/grfp/Login.do</a:t>
            </a:r>
            <a:r>
              <a:rPr lang="en-US" sz="1600" dirty="0">
                <a:solidFill>
                  <a:srgbClr val="073763"/>
                </a:solidFill>
                <a:latin typeface="Fira Sans"/>
                <a:ea typeface="Fira Sans"/>
                <a:cs typeface="Fira Sans"/>
                <a:sym typeface="Fira Sans"/>
              </a:rPr>
              <a:t>)</a:t>
            </a:r>
          </a:p>
          <a:p>
            <a:pPr lvl="1" indent="0">
              <a:buNone/>
            </a:pPr>
            <a:endParaRPr lang="en-US" dirty="0">
              <a:solidFill>
                <a:srgbClr val="073763"/>
              </a:solidFill>
              <a:latin typeface="Fira Sans"/>
              <a:ea typeface="Fira Sans"/>
              <a:cs typeface="Fira Sans"/>
              <a:sym typeface="Fira Sans"/>
            </a:endParaRPr>
          </a:p>
          <a:p>
            <a:pPr lvl="1">
              <a:buClr>
                <a:srgbClr val="073763"/>
              </a:buClr>
              <a:buFont typeface="Fira Sans"/>
              <a:buChar char="●"/>
            </a:pPr>
            <a:r>
              <a:rPr lang="en-US" dirty="0">
                <a:solidFill>
                  <a:srgbClr val="073763"/>
                </a:solidFill>
                <a:latin typeface="Fira Sans"/>
                <a:ea typeface="Fira Sans"/>
                <a:cs typeface="Fira Sans"/>
                <a:sym typeface="Fira Sans"/>
              </a:rPr>
              <a:t>Go to </a:t>
            </a:r>
            <a:r>
              <a:rPr lang="en-US" dirty="0" err="1">
                <a:solidFill>
                  <a:srgbClr val="073763"/>
                </a:solidFill>
                <a:latin typeface="Fira Sans"/>
                <a:ea typeface="Fira Sans"/>
                <a:cs typeface="Fira Sans"/>
                <a:sym typeface="Fira Sans"/>
              </a:rPr>
              <a:t>www.nsfgrfp.org</a:t>
            </a:r>
            <a:r>
              <a:rPr lang="en-US" dirty="0">
                <a:solidFill>
                  <a:srgbClr val="073763"/>
                </a:solidFill>
                <a:latin typeface="Fira Sans"/>
                <a:ea typeface="Fira Sans"/>
                <a:cs typeface="Fira Sans"/>
                <a:sym typeface="Fira Sans"/>
              </a:rPr>
              <a:t>/applicants</a:t>
            </a:r>
          </a:p>
          <a:p>
            <a:pPr lvl="1">
              <a:buClr>
                <a:srgbClr val="073763"/>
              </a:buClr>
              <a:buFont typeface="Fira Sans"/>
              <a:buChar char="●"/>
            </a:pPr>
            <a:r>
              <a:rPr lang="en-US" dirty="0">
                <a:solidFill>
                  <a:srgbClr val="073763"/>
                </a:solidFill>
                <a:latin typeface="Fira Sans"/>
                <a:ea typeface="Fira Sans"/>
                <a:cs typeface="Fira Sans"/>
                <a:sym typeface="Fira Sans"/>
              </a:rPr>
              <a:t>Scroll down the blue panel on the left side of the screen and click on GRF Application</a:t>
            </a:r>
          </a:p>
          <a:p>
            <a:pPr lvl="1">
              <a:buClr>
                <a:srgbClr val="073763"/>
              </a:buClr>
              <a:buFont typeface="Fira Sans"/>
              <a:buChar char="●"/>
            </a:pPr>
            <a:r>
              <a:rPr lang="en-US" dirty="0">
                <a:solidFill>
                  <a:srgbClr val="073763"/>
                </a:solidFill>
                <a:latin typeface="Fira Sans"/>
                <a:ea typeface="Fira Sans"/>
                <a:cs typeface="Fira Sans"/>
                <a:sym typeface="Fira Sans"/>
              </a:rPr>
              <a:t>Click on the word </a:t>
            </a:r>
            <a:r>
              <a:rPr lang="en-US" u="sng" dirty="0">
                <a:solidFill>
                  <a:srgbClr val="073763"/>
                </a:solidFill>
                <a:latin typeface="Fira Sans"/>
                <a:ea typeface="Fira Sans"/>
                <a:cs typeface="Fira Sans"/>
                <a:sym typeface="Fira Sans"/>
              </a:rPr>
              <a:t>here</a:t>
            </a:r>
            <a:r>
              <a:rPr lang="en-US" dirty="0">
                <a:solidFill>
                  <a:srgbClr val="073763"/>
                </a:solidFill>
                <a:latin typeface="Fira Sans"/>
                <a:ea typeface="Fira Sans"/>
                <a:cs typeface="Fira Sans"/>
                <a:sym typeface="Fira Sans"/>
              </a:rPr>
              <a:t> to access the Fastlane Application Module</a:t>
            </a:r>
          </a:p>
          <a:p>
            <a:pPr lvl="2" indent="0">
              <a:buNone/>
            </a:pPr>
            <a:endParaRPr lang="en-US" dirty="0">
              <a:solidFill>
                <a:srgbClr val="073763"/>
              </a:solidFill>
              <a:latin typeface="Fira Sans"/>
              <a:ea typeface="Fira Sans"/>
              <a:cs typeface="Fira Sans"/>
              <a:sym typeface="Fira Sans"/>
            </a:endParaRPr>
          </a:p>
        </p:txBody>
      </p:sp>
      <p:pic>
        <p:nvPicPr>
          <p:cNvPr id="8" name="Google Shape;215;p33" descr="Applicants:&#10;Individuals can access the application portal by clicking the word &quot;here.&quot; ">
            <a:extLst>
              <a:ext uri="{FF2B5EF4-FFF2-40B4-BE49-F238E27FC236}">
                <a16:creationId xmlns:a16="http://schemas.microsoft.com/office/drawing/2014/main" id="{716E277C-3F38-4B4F-864F-F34A8A9E8272}"/>
              </a:ext>
              <a:ext uri="{C183D7F6-B498-43B3-948B-1728B52AA6E4}">
                <adec:decorative xmlns:adec="http://schemas.microsoft.com/office/drawing/2017/decorative" val="0"/>
              </a:ext>
            </a:extLst>
          </p:cNvPr>
          <p:cNvPicPr preferRelativeResize="0"/>
          <p:nvPr/>
        </p:nvPicPr>
        <p:blipFill>
          <a:blip r:embed="rId2">
            <a:alphaModFix/>
          </a:blip>
          <a:stretch>
            <a:fillRect/>
          </a:stretch>
        </p:blipFill>
        <p:spPr>
          <a:xfrm>
            <a:off x="2370276" y="2860675"/>
            <a:ext cx="4626119" cy="1130350"/>
          </a:xfrm>
          <a:prstGeom prst="rect">
            <a:avLst/>
          </a:prstGeom>
          <a:noFill/>
          <a:ln w="19050" cap="flat" cmpd="sng">
            <a:solidFill>
              <a:srgbClr val="3C78D8"/>
            </a:solidFill>
            <a:prstDash val="solid"/>
            <a:round/>
            <a:headEnd type="none" w="sm" len="sm"/>
            <a:tailEnd type="none" w="sm" len="sm"/>
          </a:ln>
        </p:spPr>
      </p:pic>
      <p:sp>
        <p:nvSpPr>
          <p:cNvPr id="7" name="Slide Number Placeholder 4">
            <a:extLst>
              <a:ext uri="{FF2B5EF4-FFF2-40B4-BE49-F238E27FC236}">
                <a16:creationId xmlns:a16="http://schemas.microsoft.com/office/drawing/2014/main" id="{E772CF0F-5404-4130-98A6-0C3A8C620AB5}"/>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21</a:t>
            </a:fld>
            <a:endParaRPr lang="en" dirty="0"/>
          </a:p>
        </p:txBody>
      </p:sp>
      <p:pic>
        <p:nvPicPr>
          <p:cNvPr id="6" name="Google Shape;154;p27">
            <a:extLst>
              <a:ext uri="{FF2B5EF4-FFF2-40B4-BE49-F238E27FC236}">
                <a16:creationId xmlns:a16="http://schemas.microsoft.com/office/drawing/2014/main" id="{0D12B2A7-4EF9-1348-8AA0-E558DB2E2A17}"/>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152475"/>
            <a:ext cx="1957601" cy="1957601"/>
          </a:xfrm>
          <a:prstGeom prst="rect">
            <a:avLst/>
          </a:prstGeom>
          <a:noFill/>
          <a:ln>
            <a:noFill/>
          </a:ln>
        </p:spPr>
      </p:pic>
    </p:spTree>
    <p:extLst>
      <p:ext uri="{BB962C8B-B14F-4D97-AF65-F5344CB8AC3E}">
        <p14:creationId xmlns:p14="http://schemas.microsoft.com/office/powerpoint/2010/main" val="732798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6A8D-84E2-FD48-ADC7-F432E4B6D555}"/>
              </a:ext>
            </a:extLst>
          </p:cNvPr>
          <p:cNvSpPr>
            <a:spLocks noGrp="1"/>
          </p:cNvSpPr>
          <p:nvPr>
            <p:ph type="title"/>
          </p:nvPr>
        </p:nvSpPr>
        <p:spPr/>
        <p:txBody>
          <a:bodyPr>
            <a:normAutofit fontScale="90000"/>
          </a:bodyPr>
          <a:lstStyle/>
          <a:p>
            <a:r>
              <a:rPr lang="en-US" sz="3400" b="1" dirty="0">
                <a:solidFill>
                  <a:schemeClr val="tx1"/>
                </a:solidFill>
                <a:latin typeface="Fira Sans"/>
              </a:rPr>
              <a:t>#8 Helpful Resources for Applicants</a:t>
            </a:r>
            <a:br>
              <a:rPr lang="en-US" sz="3400" b="1" dirty="0">
                <a:solidFill>
                  <a:schemeClr val="tx1"/>
                </a:solidFill>
                <a:latin typeface="Fira Sans"/>
              </a:rPr>
            </a:br>
            <a:br>
              <a:rPr lang="en-US" sz="3400" b="1" dirty="0">
                <a:solidFill>
                  <a:schemeClr val="tx1"/>
                </a:solidFill>
                <a:latin typeface="Fira Sans"/>
              </a:rPr>
            </a:br>
            <a:endParaRPr lang="en-US" sz="3400" b="1" dirty="0">
              <a:solidFill>
                <a:schemeClr val="tx1"/>
              </a:solidFill>
              <a:latin typeface="Fira Sans"/>
            </a:endParaRPr>
          </a:p>
        </p:txBody>
      </p:sp>
      <p:sp>
        <p:nvSpPr>
          <p:cNvPr id="5" name="Text Placeholder 4">
            <a:extLst>
              <a:ext uri="{FF2B5EF4-FFF2-40B4-BE49-F238E27FC236}">
                <a16:creationId xmlns:a16="http://schemas.microsoft.com/office/drawing/2014/main" id="{C101AF2C-23C4-9740-AC2B-DC26502D0E42}"/>
              </a:ext>
            </a:extLst>
          </p:cNvPr>
          <p:cNvSpPr>
            <a:spLocks noGrp="1"/>
          </p:cNvSpPr>
          <p:nvPr>
            <p:ph type="body" idx="1"/>
          </p:nvPr>
        </p:nvSpPr>
        <p:spPr>
          <a:xfrm>
            <a:off x="1666068" y="1152475"/>
            <a:ext cx="6865749" cy="3416400"/>
          </a:xfrm>
        </p:spPr>
        <p:txBody>
          <a:bodyPr>
            <a:normAutofit/>
          </a:bodyPr>
          <a:lstStyle/>
          <a:p>
            <a:pPr marL="346075" indent="-285750"/>
            <a:r>
              <a:rPr lang="en-US" sz="1600" dirty="0">
                <a:solidFill>
                  <a:srgbClr val="073763"/>
                </a:solidFill>
                <a:latin typeface="Fira Sans"/>
                <a:ea typeface="Fira Sans"/>
                <a:cs typeface="Fira Sans"/>
                <a:sym typeface="Fira Sans"/>
              </a:rPr>
              <a:t>Application Module (</a:t>
            </a:r>
            <a:r>
              <a:rPr lang="en-US" sz="1600" b="1" dirty="0">
                <a:solidFill>
                  <a:schemeClr val="tx1"/>
                </a:solidFill>
                <a:latin typeface="Fira Sans"/>
                <a:hlinkClick r:id="rId2"/>
              </a:rPr>
              <a:t>https://www.research.gov/grfp/Login.do</a:t>
            </a:r>
            <a:r>
              <a:rPr lang="en-US" sz="1600" dirty="0">
                <a:solidFill>
                  <a:srgbClr val="073763"/>
                </a:solidFill>
                <a:latin typeface="Fira Sans"/>
                <a:ea typeface="Fira Sans"/>
                <a:cs typeface="Fira Sans"/>
                <a:sym typeface="Fira Sans"/>
              </a:rPr>
              <a:t>)</a:t>
            </a:r>
          </a:p>
          <a:p>
            <a:pPr lvl="1" indent="0">
              <a:buNone/>
            </a:pPr>
            <a:endParaRPr lang="en-US" dirty="0">
              <a:solidFill>
                <a:srgbClr val="073763"/>
              </a:solidFill>
              <a:latin typeface="Fira Sans"/>
              <a:ea typeface="Fira Sans"/>
              <a:cs typeface="Fira Sans"/>
              <a:sym typeface="Fira Sans"/>
            </a:endParaRPr>
          </a:p>
        </p:txBody>
      </p:sp>
      <p:pic>
        <p:nvPicPr>
          <p:cNvPr id="7" name="Google Shape;224;p34" descr="Screen shot of GRFP application module at research.gov website">
            <a:extLst>
              <a:ext uri="{FF2B5EF4-FFF2-40B4-BE49-F238E27FC236}">
                <a16:creationId xmlns:a16="http://schemas.microsoft.com/office/drawing/2014/main" id="{5F659D0F-3B00-9C47-89F5-474A9F8EEB48}"/>
              </a:ext>
            </a:extLst>
          </p:cNvPr>
          <p:cNvPicPr preferRelativeResize="0"/>
          <p:nvPr/>
        </p:nvPicPr>
        <p:blipFill>
          <a:blip r:embed="rId3">
            <a:alphaModFix/>
          </a:blip>
          <a:stretch>
            <a:fillRect/>
          </a:stretch>
        </p:blipFill>
        <p:spPr>
          <a:xfrm>
            <a:off x="1957601" y="1722257"/>
            <a:ext cx="6062059" cy="2846618"/>
          </a:xfrm>
          <a:prstGeom prst="rect">
            <a:avLst/>
          </a:prstGeom>
          <a:noFill/>
          <a:ln>
            <a:noFill/>
          </a:ln>
        </p:spPr>
      </p:pic>
      <p:sp>
        <p:nvSpPr>
          <p:cNvPr id="8" name="Slide Number Placeholder 4">
            <a:extLst>
              <a:ext uri="{FF2B5EF4-FFF2-40B4-BE49-F238E27FC236}">
                <a16:creationId xmlns:a16="http://schemas.microsoft.com/office/drawing/2014/main" id="{143994D0-6DD8-423B-9357-69D266C5535C}"/>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22</a:t>
            </a:fld>
            <a:endParaRPr lang="en" dirty="0"/>
          </a:p>
        </p:txBody>
      </p:sp>
      <p:pic>
        <p:nvPicPr>
          <p:cNvPr id="6" name="Google Shape;154;p27">
            <a:extLst>
              <a:ext uri="{FF2B5EF4-FFF2-40B4-BE49-F238E27FC236}">
                <a16:creationId xmlns:a16="http://schemas.microsoft.com/office/drawing/2014/main" id="{0D12B2A7-4EF9-1348-8AA0-E558DB2E2A17}"/>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1152475"/>
            <a:ext cx="1957601" cy="1957601"/>
          </a:xfrm>
          <a:prstGeom prst="rect">
            <a:avLst/>
          </a:prstGeom>
          <a:noFill/>
          <a:ln>
            <a:noFill/>
          </a:ln>
        </p:spPr>
      </p:pic>
    </p:spTree>
    <p:extLst>
      <p:ext uri="{BB962C8B-B14F-4D97-AF65-F5344CB8AC3E}">
        <p14:creationId xmlns:p14="http://schemas.microsoft.com/office/powerpoint/2010/main" val="4050746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263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1A48-B5AE-3D47-979E-17DFB8E8C363}"/>
              </a:ext>
            </a:extLst>
          </p:cNvPr>
          <p:cNvSpPr>
            <a:spLocks noGrp="1"/>
          </p:cNvSpPr>
          <p:nvPr>
            <p:ph type="title"/>
          </p:nvPr>
        </p:nvSpPr>
        <p:spPr>
          <a:xfrm>
            <a:off x="311700" y="445025"/>
            <a:ext cx="7956646" cy="652255"/>
          </a:xfrm>
        </p:spPr>
        <p:txBody>
          <a:bodyPr>
            <a:normAutofit fontScale="90000"/>
          </a:bodyPr>
          <a:lstStyle/>
          <a:p>
            <a:r>
              <a:rPr lang="en-US" sz="3400" b="1" dirty="0">
                <a:solidFill>
                  <a:schemeClr val="bg1"/>
                </a:solidFill>
                <a:latin typeface="Fira Sans"/>
              </a:rPr>
              <a:t>Contact</a:t>
            </a:r>
            <a:endParaRPr lang="en-US" sz="1200" dirty="0">
              <a:solidFill>
                <a:schemeClr val="bg1"/>
              </a:solidFill>
              <a:latin typeface="Fira Sans"/>
            </a:endParaRPr>
          </a:p>
        </p:txBody>
      </p:sp>
      <p:sp>
        <p:nvSpPr>
          <p:cNvPr id="4" name="Text Placeholder 3">
            <a:extLst>
              <a:ext uri="{FF2B5EF4-FFF2-40B4-BE49-F238E27FC236}">
                <a16:creationId xmlns:a16="http://schemas.microsoft.com/office/drawing/2014/main" id="{6554911B-E61E-5D4B-861A-9826C64D5692}"/>
              </a:ext>
            </a:extLst>
          </p:cNvPr>
          <p:cNvSpPr>
            <a:spLocks noGrp="1"/>
          </p:cNvSpPr>
          <p:nvPr>
            <p:ph type="body" idx="1"/>
          </p:nvPr>
        </p:nvSpPr>
        <p:spPr>
          <a:xfrm>
            <a:off x="392350" y="1252083"/>
            <a:ext cx="8080108" cy="709380"/>
          </a:xfrm>
          <a:ln>
            <a:solidFill>
              <a:srgbClr val="A4C2F4"/>
            </a:solidFill>
          </a:ln>
        </p:spPr>
        <p:txBody>
          <a:bodyPr>
            <a:normAutofit/>
          </a:bodyPr>
          <a:lstStyle/>
          <a:p>
            <a:pPr marL="0" lvl="0" indent="0">
              <a:buNone/>
            </a:pPr>
            <a:r>
              <a:rPr lang="en-US" sz="1400" dirty="0">
                <a:solidFill>
                  <a:schemeClr val="lt2"/>
                </a:solidFill>
                <a:latin typeface="Fira Sans"/>
                <a:ea typeface="Fira Sans"/>
                <a:cs typeface="Fira Sans"/>
                <a:sym typeface="Fira Sans"/>
              </a:rPr>
              <a:t>An official eligibility determination can only be made from a complete submitted application. </a:t>
            </a:r>
          </a:p>
          <a:p>
            <a:pPr marL="0" lvl="0" indent="0">
              <a:buNone/>
            </a:pPr>
            <a:r>
              <a:rPr lang="en-US" sz="1400" dirty="0">
                <a:solidFill>
                  <a:schemeClr val="lt2"/>
                </a:solidFill>
                <a:latin typeface="Fira Sans"/>
                <a:ea typeface="Fira Sans"/>
                <a:cs typeface="Fira Sans"/>
                <a:sym typeface="Fira Sans"/>
              </a:rPr>
              <a:t>Take the self-eligibility questionnaire at </a:t>
            </a:r>
            <a:r>
              <a:rPr lang="en-US" sz="1400" dirty="0">
                <a:solidFill>
                  <a:schemeClr val="lt2"/>
                </a:solidFill>
                <a:latin typeface="Fira Sans"/>
                <a:ea typeface="Fira Sans"/>
                <a:cs typeface="Fira Sans"/>
                <a:sym typeface="Fira Sans"/>
                <a:hlinkClick r:id="rId2"/>
              </a:rPr>
              <a:t>html://</a:t>
            </a:r>
            <a:r>
              <a:rPr lang="en-US" sz="1400" dirty="0" err="1">
                <a:solidFill>
                  <a:schemeClr val="lt2"/>
                </a:solidFill>
                <a:latin typeface="Fira Sans"/>
                <a:ea typeface="Fira Sans"/>
                <a:cs typeface="Fira Sans"/>
                <a:sym typeface="Fira Sans"/>
                <a:hlinkClick r:id="rId2"/>
              </a:rPr>
              <a:t>www.nsfgrfp.org</a:t>
            </a:r>
            <a:r>
              <a:rPr lang="en-US" sz="1400" dirty="0">
                <a:solidFill>
                  <a:schemeClr val="lt2"/>
                </a:solidFill>
                <a:latin typeface="Fira Sans"/>
                <a:ea typeface="Fira Sans"/>
                <a:cs typeface="Fira Sans"/>
                <a:sym typeface="Fira Sans"/>
              </a:rPr>
              <a:t>.</a:t>
            </a:r>
          </a:p>
          <a:p>
            <a:pPr marL="114300" indent="0">
              <a:spcAft>
                <a:spcPts val="600"/>
              </a:spcAft>
              <a:buNone/>
            </a:pPr>
            <a:endParaRPr lang="en-US" sz="1400" dirty="0">
              <a:solidFill>
                <a:schemeClr val="bg1"/>
              </a:solidFill>
            </a:endParaRPr>
          </a:p>
        </p:txBody>
      </p:sp>
      <p:sp>
        <p:nvSpPr>
          <p:cNvPr id="6" name="Text Placeholder 3">
            <a:extLst>
              <a:ext uri="{FF2B5EF4-FFF2-40B4-BE49-F238E27FC236}">
                <a16:creationId xmlns:a16="http://schemas.microsoft.com/office/drawing/2014/main" id="{0254860D-4E16-6B41-A4A1-2A1C083C5494}"/>
              </a:ext>
            </a:extLst>
          </p:cNvPr>
          <p:cNvSpPr txBox="1">
            <a:spLocks/>
          </p:cNvSpPr>
          <p:nvPr/>
        </p:nvSpPr>
        <p:spPr>
          <a:xfrm>
            <a:off x="5207431" y="2332495"/>
            <a:ext cx="2789694" cy="671314"/>
          </a:xfrm>
          <a:prstGeom prst="rect">
            <a:avLst/>
          </a:prstGeom>
        </p:spPr>
        <p:txBody>
          <a:bodyPr numCol="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bg1"/>
              </a:buClr>
              <a:tabLst>
                <a:tab pos="3656013" algn="l"/>
              </a:tabLst>
            </a:pPr>
            <a:r>
              <a:rPr lang="en-US" sz="1600" dirty="0">
                <a:solidFill>
                  <a:schemeClr val="bg1"/>
                </a:solidFill>
              </a:rPr>
              <a:t>EMAIL: </a:t>
            </a:r>
            <a:r>
              <a:rPr lang="en-US" sz="1600" dirty="0" err="1">
                <a:solidFill>
                  <a:schemeClr val="bg1"/>
                </a:solidFill>
              </a:rPr>
              <a:t>info@nsfgrfp.org</a:t>
            </a:r>
            <a:endParaRPr lang="en-US" sz="1600" dirty="0">
              <a:solidFill>
                <a:schemeClr val="bg1"/>
              </a:solidFill>
            </a:endParaRPr>
          </a:p>
          <a:p>
            <a:pPr>
              <a:buClr>
                <a:schemeClr val="bg1"/>
              </a:buClr>
              <a:tabLst>
                <a:tab pos="3656013" algn="l"/>
              </a:tabLst>
            </a:pPr>
            <a:r>
              <a:rPr lang="en-US" sz="1600" dirty="0">
                <a:solidFill>
                  <a:schemeClr val="bg1"/>
                </a:solidFill>
              </a:rPr>
              <a:t>PHONE: 866.673.4737</a:t>
            </a:r>
          </a:p>
        </p:txBody>
      </p:sp>
      <p:pic>
        <p:nvPicPr>
          <p:cNvPr id="7" name="Google Shape;231;p35">
            <a:extLst>
              <a:ext uri="{FF2B5EF4-FFF2-40B4-BE49-F238E27FC236}">
                <a16:creationId xmlns:a16="http://schemas.microsoft.com/office/drawing/2014/main" id="{18C5EC8B-673D-E442-9D21-297273F96F55}"/>
              </a:ext>
              <a:ext uri="{C183D7F6-B498-43B3-948B-1728B52AA6E4}">
                <adec:decorative xmlns:adec="http://schemas.microsoft.com/office/drawing/2017/decorative" val="1"/>
              </a:ext>
            </a:extLst>
          </p:cNvPr>
          <p:cNvPicPr preferRelativeResize="0"/>
          <p:nvPr/>
        </p:nvPicPr>
        <p:blipFill rotWithShape="1">
          <a:blip r:embed="rId3">
            <a:alphaModFix/>
          </a:blip>
          <a:srcRect t="40653" r="43608" b="11274"/>
          <a:stretch/>
        </p:blipFill>
        <p:spPr>
          <a:xfrm>
            <a:off x="0" y="2332494"/>
            <a:ext cx="5070529" cy="2431462"/>
          </a:xfrm>
          <a:prstGeom prst="rect">
            <a:avLst/>
          </a:prstGeom>
          <a:noFill/>
          <a:ln>
            <a:noFill/>
          </a:ln>
        </p:spPr>
      </p:pic>
      <p:pic>
        <p:nvPicPr>
          <p:cNvPr id="8" name="Picture 7">
            <a:extLst>
              <a:ext uri="{FF2B5EF4-FFF2-40B4-BE49-F238E27FC236}">
                <a16:creationId xmlns:a16="http://schemas.microsoft.com/office/drawing/2014/main" id="{711E9425-3F73-4142-AC0A-0C2AC444CE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51503" y="2980452"/>
            <a:ext cx="2890761" cy="1783503"/>
          </a:xfrm>
          <a:prstGeom prst="rect">
            <a:avLst/>
          </a:prstGeom>
        </p:spPr>
      </p:pic>
      <p:sp>
        <p:nvSpPr>
          <p:cNvPr id="9" name="Slide Number Placeholder 4">
            <a:extLst>
              <a:ext uri="{FF2B5EF4-FFF2-40B4-BE49-F238E27FC236}">
                <a16:creationId xmlns:a16="http://schemas.microsoft.com/office/drawing/2014/main" id="{223487DB-E5F0-4185-9A1E-58A8A10C69E2}"/>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solidFill>
                  <a:schemeClr val="bg1"/>
                </a:solidFill>
              </a:rPr>
              <a:t>23</a:t>
            </a:fld>
            <a:endParaRPr lang="en" dirty="0">
              <a:solidFill>
                <a:schemeClr val="bg1"/>
              </a:solidFill>
            </a:endParaRPr>
          </a:p>
        </p:txBody>
      </p:sp>
    </p:spTree>
    <p:extLst>
      <p:ext uri="{BB962C8B-B14F-4D97-AF65-F5344CB8AC3E}">
        <p14:creationId xmlns:p14="http://schemas.microsoft.com/office/powerpoint/2010/main" val="388091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263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1A48-B5AE-3D47-979E-17DFB8E8C363}"/>
              </a:ext>
            </a:extLst>
          </p:cNvPr>
          <p:cNvSpPr>
            <a:spLocks noGrp="1"/>
          </p:cNvSpPr>
          <p:nvPr>
            <p:ph type="title"/>
          </p:nvPr>
        </p:nvSpPr>
        <p:spPr>
          <a:xfrm>
            <a:off x="311700" y="445025"/>
            <a:ext cx="2836102" cy="2342626"/>
          </a:xfrm>
        </p:spPr>
        <p:txBody>
          <a:bodyPr>
            <a:normAutofit/>
          </a:bodyPr>
          <a:lstStyle/>
          <a:p>
            <a:pPr algn="l"/>
            <a:r>
              <a:rPr lang="en-US" sz="3400" b="1" dirty="0">
                <a:solidFill>
                  <a:schemeClr val="bg1"/>
                </a:solidFill>
                <a:latin typeface="Fira Sans"/>
              </a:rPr>
              <a:t>Program Solicitation</a:t>
            </a:r>
            <a:br>
              <a:rPr lang="en-US" sz="2800" b="1" dirty="0">
                <a:solidFill>
                  <a:schemeClr val="bg1"/>
                </a:solidFill>
                <a:latin typeface="Fira Sans"/>
              </a:rPr>
            </a:br>
            <a:br>
              <a:rPr lang="en-US" sz="2800" b="1" dirty="0">
                <a:solidFill>
                  <a:schemeClr val="bg1"/>
                </a:solidFill>
                <a:latin typeface="Fira Sans"/>
              </a:rPr>
            </a:br>
            <a:endParaRPr lang="en-US" sz="1400" dirty="0">
              <a:solidFill>
                <a:schemeClr val="bg1"/>
              </a:solidFill>
              <a:latin typeface="Fira Sans"/>
            </a:endParaRPr>
          </a:p>
        </p:txBody>
      </p:sp>
      <p:sp>
        <p:nvSpPr>
          <p:cNvPr id="4" name="Text Placeholder 3">
            <a:extLst>
              <a:ext uri="{FF2B5EF4-FFF2-40B4-BE49-F238E27FC236}">
                <a16:creationId xmlns:a16="http://schemas.microsoft.com/office/drawing/2014/main" id="{6554911B-E61E-5D4B-861A-9826C64D5692}"/>
              </a:ext>
            </a:extLst>
          </p:cNvPr>
          <p:cNvSpPr>
            <a:spLocks noGrp="1"/>
          </p:cNvSpPr>
          <p:nvPr>
            <p:ph type="body" idx="1"/>
          </p:nvPr>
        </p:nvSpPr>
        <p:spPr>
          <a:xfrm>
            <a:off x="392350" y="2305049"/>
            <a:ext cx="3614499" cy="2282875"/>
          </a:xfrm>
        </p:spPr>
        <p:txBody>
          <a:bodyPr>
            <a:normAutofit/>
          </a:bodyPr>
          <a:lstStyle/>
          <a:p>
            <a:pPr marL="114300" indent="0">
              <a:buNone/>
            </a:pPr>
            <a:r>
              <a:rPr lang="en-US" sz="1400" dirty="0">
                <a:solidFill>
                  <a:schemeClr val="bg1"/>
                </a:solidFill>
              </a:rPr>
              <a:t>Access to current solicitation:</a:t>
            </a:r>
          </a:p>
          <a:p>
            <a:pPr marL="114300" indent="0">
              <a:buNone/>
            </a:pPr>
            <a:r>
              <a:rPr lang="en-US" sz="1400" dirty="0">
                <a:solidFill>
                  <a:schemeClr val="bg1"/>
                </a:solidFill>
              </a:rPr>
              <a:t>https://</a:t>
            </a:r>
            <a:r>
              <a:rPr lang="en-US" sz="1400" dirty="0" err="1">
                <a:solidFill>
                  <a:schemeClr val="bg1"/>
                </a:solidFill>
              </a:rPr>
              <a:t>www.nsf.gov</a:t>
            </a:r>
            <a:r>
              <a:rPr lang="en-US" sz="1400" dirty="0">
                <a:solidFill>
                  <a:schemeClr val="bg1"/>
                </a:solidFill>
              </a:rPr>
              <a:t>/pubs/2021/nsf21602</a:t>
            </a:r>
          </a:p>
        </p:txBody>
      </p:sp>
      <p:pic>
        <p:nvPicPr>
          <p:cNvPr id="6" name="Google Shape;67;p15" descr="Slide contains a snapshot of the GRFP Solicitation. This snapshot contains the list of directorates participating in GRFP as well as the submission deadlines for each field of study">
            <a:extLst>
              <a:ext uri="{FF2B5EF4-FFF2-40B4-BE49-F238E27FC236}">
                <a16:creationId xmlns:a16="http://schemas.microsoft.com/office/drawing/2014/main" id="{A005ECDD-6978-7043-8678-4D8D5408BA8A}"/>
              </a:ext>
            </a:extLst>
          </p:cNvPr>
          <p:cNvPicPr preferRelativeResize="0"/>
          <p:nvPr/>
        </p:nvPicPr>
        <p:blipFill rotWithShape="1">
          <a:blip r:embed="rId2">
            <a:alphaModFix/>
          </a:blip>
          <a:srcRect l="51779" t="5600" r="3854" b="6089"/>
          <a:stretch/>
        </p:blipFill>
        <p:spPr>
          <a:xfrm>
            <a:off x="4717657" y="283220"/>
            <a:ext cx="3989373" cy="4466579"/>
          </a:xfrm>
          <a:prstGeom prst="rect">
            <a:avLst/>
          </a:prstGeom>
          <a:noFill/>
          <a:ln>
            <a:noFill/>
          </a:ln>
        </p:spPr>
      </p:pic>
      <p:sp>
        <p:nvSpPr>
          <p:cNvPr id="5" name="Slide Number Placeholder 4">
            <a:extLst>
              <a:ext uri="{FF2B5EF4-FFF2-40B4-BE49-F238E27FC236}">
                <a16:creationId xmlns:a16="http://schemas.microsoft.com/office/drawing/2014/main" id="{B52D5608-1E9E-2349-8C29-8CFB7AC9994B}"/>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solidFill>
                  <a:schemeClr val="bg1"/>
                </a:solidFill>
              </a:rPr>
              <a:t>3</a:t>
            </a:fld>
            <a:endParaRPr lang="en" dirty="0">
              <a:solidFill>
                <a:schemeClr val="bg1"/>
              </a:solidFill>
            </a:endParaRPr>
          </a:p>
        </p:txBody>
      </p:sp>
    </p:spTree>
    <p:extLst>
      <p:ext uri="{BB962C8B-B14F-4D97-AF65-F5344CB8AC3E}">
        <p14:creationId xmlns:p14="http://schemas.microsoft.com/office/powerpoint/2010/main" val="1201792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263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1A48-B5AE-3D47-979E-17DFB8E8C363}"/>
              </a:ext>
            </a:extLst>
          </p:cNvPr>
          <p:cNvSpPr>
            <a:spLocks noGrp="1"/>
          </p:cNvSpPr>
          <p:nvPr>
            <p:ph type="title"/>
          </p:nvPr>
        </p:nvSpPr>
        <p:spPr>
          <a:xfrm>
            <a:off x="311700" y="445025"/>
            <a:ext cx="7956646" cy="2342626"/>
          </a:xfrm>
        </p:spPr>
        <p:txBody>
          <a:bodyPr>
            <a:normAutofit/>
          </a:bodyPr>
          <a:lstStyle/>
          <a:p>
            <a:pPr algn="l"/>
            <a:r>
              <a:rPr lang="en-US" sz="3400" b="1" dirty="0">
                <a:solidFill>
                  <a:schemeClr val="bg1"/>
                </a:solidFill>
                <a:latin typeface="Fira Sans"/>
              </a:rPr>
              <a:t>Online Eligibility Questionnaire</a:t>
            </a:r>
            <a:endParaRPr lang="en-US" sz="1400" dirty="0">
              <a:solidFill>
                <a:schemeClr val="bg1"/>
              </a:solidFill>
              <a:latin typeface="Fira Sans"/>
            </a:endParaRPr>
          </a:p>
        </p:txBody>
      </p:sp>
      <p:sp>
        <p:nvSpPr>
          <p:cNvPr id="4" name="Text Placeholder 3">
            <a:extLst>
              <a:ext uri="{FF2B5EF4-FFF2-40B4-BE49-F238E27FC236}">
                <a16:creationId xmlns:a16="http://schemas.microsoft.com/office/drawing/2014/main" id="{6554911B-E61E-5D4B-861A-9826C64D5692}"/>
              </a:ext>
            </a:extLst>
          </p:cNvPr>
          <p:cNvSpPr>
            <a:spLocks noGrp="1"/>
          </p:cNvSpPr>
          <p:nvPr>
            <p:ph type="body" idx="1"/>
          </p:nvPr>
        </p:nvSpPr>
        <p:spPr>
          <a:xfrm>
            <a:off x="392350" y="2305049"/>
            <a:ext cx="2521331" cy="2282875"/>
          </a:xfrm>
        </p:spPr>
        <p:txBody>
          <a:bodyPr>
            <a:normAutofit/>
          </a:bodyPr>
          <a:lstStyle/>
          <a:p>
            <a:pPr marL="114300" indent="0">
              <a:buNone/>
            </a:pPr>
            <a:r>
              <a:rPr lang="en-US" sz="1600" dirty="0">
                <a:solidFill>
                  <a:schemeClr val="bg1"/>
                </a:solidFill>
              </a:rPr>
              <a:t>Access the questionnaire:</a:t>
            </a:r>
          </a:p>
          <a:p>
            <a:pPr marL="114300" indent="0">
              <a:buNone/>
            </a:pPr>
            <a:r>
              <a:rPr lang="en-US" sz="1600" dirty="0" err="1">
                <a:solidFill>
                  <a:schemeClr val="bg1"/>
                </a:solidFill>
              </a:rPr>
              <a:t>www.nsfgrfp.org</a:t>
            </a:r>
            <a:endParaRPr lang="en-US" sz="1600" dirty="0">
              <a:solidFill>
                <a:schemeClr val="bg1"/>
              </a:solidFill>
            </a:endParaRPr>
          </a:p>
        </p:txBody>
      </p:sp>
      <p:pic>
        <p:nvPicPr>
          <p:cNvPr id="7" name="Google Shape;73;p16" descr="Image contains snapshot of Eligibility Questionnaire from GRFP website">
            <a:extLst>
              <a:ext uri="{FF2B5EF4-FFF2-40B4-BE49-F238E27FC236}">
                <a16:creationId xmlns:a16="http://schemas.microsoft.com/office/drawing/2014/main" id="{3EAC420F-626B-4947-907B-68C28E490F68}"/>
              </a:ext>
            </a:extLst>
          </p:cNvPr>
          <p:cNvPicPr preferRelativeResize="0"/>
          <p:nvPr/>
        </p:nvPicPr>
        <p:blipFill rotWithShape="1">
          <a:blip r:embed="rId2">
            <a:alphaModFix/>
          </a:blip>
          <a:srcRect l="32542" t="22901" r="7119" b="6591"/>
          <a:stretch/>
        </p:blipFill>
        <p:spPr>
          <a:xfrm>
            <a:off x="3079833" y="1239719"/>
            <a:ext cx="5517397" cy="3626604"/>
          </a:xfrm>
          <a:prstGeom prst="rect">
            <a:avLst/>
          </a:prstGeom>
          <a:noFill/>
          <a:ln>
            <a:noFill/>
          </a:ln>
        </p:spPr>
      </p:pic>
      <p:sp>
        <p:nvSpPr>
          <p:cNvPr id="6" name="Slide Number Placeholder 4">
            <a:extLst>
              <a:ext uri="{FF2B5EF4-FFF2-40B4-BE49-F238E27FC236}">
                <a16:creationId xmlns:a16="http://schemas.microsoft.com/office/drawing/2014/main" id="{7272A276-A614-44A6-BFCD-AED79CE571FE}"/>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solidFill>
                  <a:schemeClr val="bg1"/>
                </a:solidFill>
              </a:rPr>
              <a:t>4</a:t>
            </a:fld>
            <a:endParaRPr lang="en" dirty="0">
              <a:solidFill>
                <a:schemeClr val="bg1"/>
              </a:solidFill>
            </a:endParaRPr>
          </a:p>
        </p:txBody>
      </p:sp>
    </p:spTree>
    <p:extLst>
      <p:ext uri="{BB962C8B-B14F-4D97-AF65-F5344CB8AC3E}">
        <p14:creationId xmlns:p14="http://schemas.microsoft.com/office/powerpoint/2010/main" val="55213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F263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1A48-B5AE-3D47-979E-17DFB8E8C363}"/>
              </a:ext>
            </a:extLst>
          </p:cNvPr>
          <p:cNvSpPr>
            <a:spLocks noGrp="1"/>
          </p:cNvSpPr>
          <p:nvPr>
            <p:ph type="title"/>
          </p:nvPr>
        </p:nvSpPr>
        <p:spPr>
          <a:xfrm>
            <a:off x="311700" y="445025"/>
            <a:ext cx="7956646" cy="2342626"/>
          </a:xfrm>
        </p:spPr>
        <p:txBody>
          <a:bodyPr>
            <a:normAutofit/>
          </a:bodyPr>
          <a:lstStyle/>
          <a:p>
            <a:r>
              <a:rPr lang="en-US" sz="3400" b="1" dirty="0">
                <a:solidFill>
                  <a:schemeClr val="bg1"/>
                </a:solidFill>
                <a:latin typeface="Fira Sans"/>
              </a:rPr>
              <a:t>Major Fields of Study</a:t>
            </a:r>
            <a:endParaRPr lang="en-US" sz="1400" dirty="0">
              <a:solidFill>
                <a:schemeClr val="bg1"/>
              </a:solidFill>
              <a:latin typeface="Fira Sans"/>
            </a:endParaRPr>
          </a:p>
        </p:txBody>
      </p:sp>
      <p:sp>
        <p:nvSpPr>
          <p:cNvPr id="4" name="Text Placeholder 3">
            <a:extLst>
              <a:ext uri="{FF2B5EF4-FFF2-40B4-BE49-F238E27FC236}">
                <a16:creationId xmlns:a16="http://schemas.microsoft.com/office/drawing/2014/main" id="{6554911B-E61E-5D4B-861A-9826C64D5692}"/>
              </a:ext>
            </a:extLst>
          </p:cNvPr>
          <p:cNvSpPr>
            <a:spLocks noGrp="1"/>
          </p:cNvSpPr>
          <p:nvPr>
            <p:ph type="body" idx="1"/>
          </p:nvPr>
        </p:nvSpPr>
        <p:spPr>
          <a:xfrm>
            <a:off x="392350" y="1376888"/>
            <a:ext cx="8080108" cy="1444624"/>
          </a:xfrm>
        </p:spPr>
        <p:txBody>
          <a:bodyPr>
            <a:normAutofit lnSpcReduction="10000"/>
          </a:bodyPr>
          <a:lstStyle/>
          <a:p>
            <a:pPr marL="114300" indent="0">
              <a:spcAft>
                <a:spcPts val="600"/>
              </a:spcAft>
              <a:buNone/>
            </a:pPr>
            <a:r>
              <a:rPr lang="en-US" sz="1400" dirty="0">
                <a:solidFill>
                  <a:schemeClr val="bg1"/>
                </a:solidFill>
              </a:rPr>
              <a:t>Selection of a major field of study determines the application deadline, the broad disciplinary expertise of the reviewers who will review the application, and the discipline of the graduate program if the fellowship is excepted. This subfield category designates specific expertise of the reviewers. Applicants can select “other” if their specific subfield is not represented in the list of subfields under the major field of study.</a:t>
            </a:r>
          </a:p>
        </p:txBody>
      </p:sp>
      <p:sp>
        <p:nvSpPr>
          <p:cNvPr id="6" name="Text Placeholder 3">
            <a:extLst>
              <a:ext uri="{FF2B5EF4-FFF2-40B4-BE49-F238E27FC236}">
                <a16:creationId xmlns:a16="http://schemas.microsoft.com/office/drawing/2014/main" id="{0254860D-4E16-6B41-A4A1-2A1C083C5494}"/>
              </a:ext>
            </a:extLst>
          </p:cNvPr>
          <p:cNvSpPr txBox="1">
            <a:spLocks/>
          </p:cNvSpPr>
          <p:nvPr/>
        </p:nvSpPr>
        <p:spPr>
          <a:xfrm>
            <a:off x="542440" y="2939372"/>
            <a:ext cx="7930018" cy="1639555"/>
          </a:xfrm>
          <a:prstGeom prst="rect">
            <a:avLst/>
          </a:prstGeom>
        </p:spPr>
        <p:txBody>
          <a:bodyPr numCol="2">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ts val="2100"/>
              </a:lnSpc>
              <a:buClr>
                <a:schemeClr val="bg1"/>
              </a:buClr>
              <a:buFont typeface="Arial" panose="020B0604020202020204" pitchFamily="34" charset="0"/>
              <a:buChar char="•"/>
              <a:tabLst>
                <a:tab pos="3656013" algn="l"/>
              </a:tabLst>
            </a:pPr>
            <a:r>
              <a:rPr lang="en-US" dirty="0">
                <a:solidFill>
                  <a:schemeClr val="bg1"/>
                </a:solidFill>
              </a:rPr>
              <a:t>Chemistry</a:t>
            </a:r>
          </a:p>
          <a:p>
            <a:pPr marL="285750" indent="-285750">
              <a:lnSpc>
                <a:spcPts val="2100"/>
              </a:lnSpc>
              <a:buClr>
                <a:schemeClr val="bg1"/>
              </a:buClr>
              <a:buFont typeface="Arial" panose="020B0604020202020204" pitchFamily="34" charset="0"/>
              <a:buChar char="•"/>
              <a:tabLst>
                <a:tab pos="3656013" algn="l"/>
              </a:tabLst>
            </a:pPr>
            <a:r>
              <a:rPr lang="en-US" dirty="0">
                <a:solidFill>
                  <a:schemeClr val="bg1"/>
                </a:solidFill>
              </a:rPr>
              <a:t>Computer and Information Sciences and Engineering</a:t>
            </a:r>
          </a:p>
          <a:p>
            <a:pPr marL="285750" indent="-285750">
              <a:lnSpc>
                <a:spcPts val="2100"/>
              </a:lnSpc>
              <a:buClr>
                <a:schemeClr val="bg1"/>
              </a:buClr>
              <a:buFont typeface="Arial" panose="020B0604020202020204" pitchFamily="34" charset="0"/>
              <a:buChar char="•"/>
              <a:tabLst>
                <a:tab pos="3656013" algn="l"/>
              </a:tabLst>
            </a:pPr>
            <a:r>
              <a:rPr lang="en-US" dirty="0">
                <a:solidFill>
                  <a:schemeClr val="bg1"/>
                </a:solidFill>
              </a:rPr>
              <a:t>Engineering</a:t>
            </a:r>
          </a:p>
          <a:p>
            <a:pPr marL="285750" indent="-285750">
              <a:lnSpc>
                <a:spcPts val="2100"/>
              </a:lnSpc>
              <a:buClr>
                <a:schemeClr val="bg1"/>
              </a:buClr>
              <a:buFont typeface="Arial" panose="020B0604020202020204" pitchFamily="34" charset="0"/>
              <a:buChar char="•"/>
              <a:tabLst>
                <a:tab pos="3656013" algn="l"/>
              </a:tabLst>
            </a:pPr>
            <a:r>
              <a:rPr lang="en-US" dirty="0">
                <a:solidFill>
                  <a:schemeClr val="bg1"/>
                </a:solidFill>
              </a:rPr>
              <a:t>Geosciences</a:t>
            </a:r>
          </a:p>
          <a:p>
            <a:pPr marL="285750" indent="-285750">
              <a:lnSpc>
                <a:spcPts val="2100"/>
              </a:lnSpc>
              <a:buClr>
                <a:schemeClr val="bg1"/>
              </a:buClr>
              <a:buFont typeface="Arial" panose="020B0604020202020204" pitchFamily="34" charset="0"/>
              <a:buChar char="•"/>
              <a:tabLst>
                <a:tab pos="3656013" algn="l"/>
              </a:tabLst>
            </a:pPr>
            <a:r>
              <a:rPr lang="en-US" dirty="0">
                <a:solidFill>
                  <a:schemeClr val="bg1"/>
                </a:solidFill>
              </a:rPr>
              <a:t>Life Sciences </a:t>
            </a:r>
          </a:p>
          <a:p>
            <a:pPr marL="285750" indent="-285750">
              <a:lnSpc>
                <a:spcPts val="2100"/>
              </a:lnSpc>
              <a:buClr>
                <a:schemeClr val="bg1"/>
              </a:buClr>
              <a:buFont typeface="Arial" panose="020B0604020202020204" pitchFamily="34" charset="0"/>
              <a:buChar char="•"/>
              <a:tabLst>
                <a:tab pos="3656013" algn="l"/>
              </a:tabLst>
            </a:pPr>
            <a:endParaRPr lang="en-US" dirty="0">
              <a:solidFill>
                <a:schemeClr val="bg1"/>
              </a:solidFill>
            </a:endParaRPr>
          </a:p>
          <a:p>
            <a:pPr marL="285750" indent="-285750">
              <a:lnSpc>
                <a:spcPts val="2100"/>
              </a:lnSpc>
              <a:buClr>
                <a:schemeClr val="bg1"/>
              </a:buClr>
              <a:buFont typeface="Arial" panose="020B0604020202020204" pitchFamily="34" charset="0"/>
              <a:buChar char="•"/>
              <a:tabLst>
                <a:tab pos="3656013" algn="l"/>
              </a:tabLst>
            </a:pPr>
            <a:r>
              <a:rPr lang="en-US" dirty="0">
                <a:solidFill>
                  <a:schemeClr val="bg1"/>
                </a:solidFill>
              </a:rPr>
              <a:t>Materials Research</a:t>
            </a:r>
          </a:p>
          <a:p>
            <a:pPr marL="285750" indent="-285750">
              <a:lnSpc>
                <a:spcPts val="2100"/>
              </a:lnSpc>
              <a:buClr>
                <a:schemeClr val="bg1"/>
              </a:buClr>
              <a:buFont typeface="Arial" panose="020B0604020202020204" pitchFamily="34" charset="0"/>
              <a:buChar char="•"/>
              <a:tabLst>
                <a:tab pos="3656013" algn="l"/>
              </a:tabLst>
            </a:pPr>
            <a:r>
              <a:rPr lang="en-US" dirty="0">
                <a:solidFill>
                  <a:schemeClr val="bg1"/>
                </a:solidFill>
              </a:rPr>
              <a:t>Mathematical Sciences</a:t>
            </a:r>
          </a:p>
          <a:p>
            <a:pPr marL="285750" indent="-285750">
              <a:lnSpc>
                <a:spcPts val="2100"/>
              </a:lnSpc>
              <a:buClr>
                <a:schemeClr val="bg1"/>
              </a:buClr>
              <a:buFont typeface="Arial" panose="020B0604020202020204" pitchFamily="34" charset="0"/>
              <a:buChar char="•"/>
              <a:tabLst>
                <a:tab pos="3656013" algn="l"/>
              </a:tabLst>
            </a:pPr>
            <a:r>
              <a:rPr lang="en-US" dirty="0">
                <a:solidFill>
                  <a:schemeClr val="bg1"/>
                </a:solidFill>
              </a:rPr>
              <a:t>Physics and Astronomy</a:t>
            </a:r>
          </a:p>
          <a:p>
            <a:pPr marL="285750" indent="-285750">
              <a:lnSpc>
                <a:spcPts val="2100"/>
              </a:lnSpc>
              <a:buClr>
                <a:schemeClr val="bg1"/>
              </a:buClr>
              <a:buFont typeface="Arial" panose="020B0604020202020204" pitchFamily="34" charset="0"/>
              <a:buChar char="•"/>
              <a:tabLst>
                <a:tab pos="3656013" algn="l"/>
              </a:tabLst>
            </a:pPr>
            <a:r>
              <a:rPr lang="en-US" dirty="0">
                <a:solidFill>
                  <a:schemeClr val="bg1"/>
                </a:solidFill>
              </a:rPr>
              <a:t>Psychology</a:t>
            </a:r>
          </a:p>
          <a:p>
            <a:pPr marL="285750" indent="-285750">
              <a:lnSpc>
                <a:spcPts val="2100"/>
              </a:lnSpc>
              <a:buClr>
                <a:schemeClr val="bg1"/>
              </a:buClr>
              <a:buFont typeface="Arial" panose="020B0604020202020204" pitchFamily="34" charset="0"/>
              <a:buChar char="•"/>
              <a:tabLst>
                <a:tab pos="3656013" algn="l"/>
              </a:tabLst>
            </a:pPr>
            <a:r>
              <a:rPr lang="en-US" dirty="0">
                <a:solidFill>
                  <a:schemeClr val="bg1"/>
                </a:solidFill>
              </a:rPr>
              <a:t>Social Sciences</a:t>
            </a:r>
          </a:p>
          <a:p>
            <a:pPr marL="285750" indent="-285750">
              <a:lnSpc>
                <a:spcPts val="2100"/>
              </a:lnSpc>
              <a:buClr>
                <a:schemeClr val="bg1"/>
              </a:buClr>
              <a:buFont typeface="Arial" panose="020B0604020202020204" pitchFamily="34" charset="0"/>
              <a:buChar char="•"/>
              <a:tabLst>
                <a:tab pos="3656013" algn="l"/>
              </a:tabLst>
            </a:pPr>
            <a:r>
              <a:rPr lang="en-US" dirty="0">
                <a:solidFill>
                  <a:schemeClr val="bg1"/>
                </a:solidFill>
              </a:rPr>
              <a:t>Stem education and Learning Research</a:t>
            </a:r>
          </a:p>
          <a:p>
            <a:pPr marL="285750" indent="-285750">
              <a:lnSpc>
                <a:spcPts val="2100"/>
              </a:lnSpc>
              <a:buClr>
                <a:schemeClr val="bg1"/>
              </a:buClr>
              <a:buFont typeface="Arial" panose="020B0604020202020204" pitchFamily="34" charset="0"/>
              <a:buChar char="•"/>
            </a:pPr>
            <a:endParaRPr lang="en-US" dirty="0">
              <a:solidFill>
                <a:schemeClr val="bg1"/>
              </a:solidFill>
            </a:endParaRPr>
          </a:p>
        </p:txBody>
      </p:sp>
      <p:sp>
        <p:nvSpPr>
          <p:cNvPr id="7" name="Slide Number Placeholder 4">
            <a:extLst>
              <a:ext uri="{FF2B5EF4-FFF2-40B4-BE49-F238E27FC236}">
                <a16:creationId xmlns:a16="http://schemas.microsoft.com/office/drawing/2014/main" id="{16E6E645-8BAB-48C0-AACF-D7609A6EC11F}"/>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solidFill>
                  <a:schemeClr val="bg1"/>
                </a:solidFill>
              </a:rPr>
              <a:t>5</a:t>
            </a:fld>
            <a:endParaRPr lang="en" dirty="0">
              <a:solidFill>
                <a:schemeClr val="bg1"/>
              </a:solidFill>
            </a:endParaRPr>
          </a:p>
        </p:txBody>
      </p:sp>
    </p:spTree>
    <p:extLst>
      <p:ext uri="{BB962C8B-B14F-4D97-AF65-F5344CB8AC3E}">
        <p14:creationId xmlns:p14="http://schemas.microsoft.com/office/powerpoint/2010/main" val="280165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2" name="Title 1">
            <a:extLst>
              <a:ext uri="{FF2B5EF4-FFF2-40B4-BE49-F238E27FC236}">
                <a16:creationId xmlns:a16="http://schemas.microsoft.com/office/drawing/2014/main" id="{F7603B9D-357B-4406-99FC-442E96B44E45}"/>
              </a:ext>
            </a:extLst>
          </p:cNvPr>
          <p:cNvSpPr>
            <a:spLocks noGrp="1"/>
          </p:cNvSpPr>
          <p:nvPr>
            <p:ph type="title"/>
          </p:nvPr>
        </p:nvSpPr>
        <p:spPr/>
        <p:txBody>
          <a:bodyPr spcFirstLastPara="1" wrap="square" lIns="91425" tIns="91425" rIns="91425" bIns="91425" anchor="b" anchorCtr="0">
            <a:normAutofit fontScale="90000"/>
          </a:bodyPr>
          <a:lstStyle/>
          <a:p>
            <a:r>
              <a:rPr lang="en-US" sz="3400" b="1" dirty="0">
                <a:solidFill>
                  <a:schemeClr val="tx1"/>
                </a:solidFill>
                <a:latin typeface="Fira Sans"/>
              </a:rPr>
              <a:t>Levels Defined</a:t>
            </a:r>
          </a:p>
        </p:txBody>
      </p:sp>
      <p:sp>
        <p:nvSpPr>
          <p:cNvPr id="3" name="Text Placeholder 2">
            <a:extLst>
              <a:ext uri="{FF2B5EF4-FFF2-40B4-BE49-F238E27FC236}">
                <a16:creationId xmlns:a16="http://schemas.microsoft.com/office/drawing/2014/main" id="{43CA16D3-44A0-6747-B45A-34E1BB05EF3D}"/>
              </a:ext>
            </a:extLst>
          </p:cNvPr>
          <p:cNvSpPr>
            <a:spLocks noGrp="1"/>
          </p:cNvSpPr>
          <p:nvPr>
            <p:ph type="body" idx="1"/>
          </p:nvPr>
        </p:nvSpPr>
        <p:spPr/>
        <p:txBody>
          <a:bodyPr numCol="2">
            <a:normAutofit fontScale="85000" lnSpcReduction="20000"/>
          </a:bodyPr>
          <a:lstStyle/>
          <a:p>
            <a:pPr marL="1377950" indent="-285750">
              <a:lnSpc>
                <a:spcPct val="125000"/>
              </a:lnSpc>
              <a:buFont typeface="Arial" panose="020B0604020202020204" pitchFamily="34" charset="0"/>
              <a:buChar char="•"/>
            </a:pPr>
            <a:r>
              <a:rPr lang="en-US" sz="1500" b="1" dirty="0">
                <a:solidFill>
                  <a:schemeClr val="tx1"/>
                </a:solidFill>
                <a:latin typeface="Arial Narrow" panose="020B0604020202020204" pitchFamily="34" charset="0"/>
                <a:cs typeface="Arial Narrow" panose="020B0604020202020204" pitchFamily="34" charset="0"/>
              </a:rPr>
              <a:t>Undergraduates in their final year</a:t>
            </a:r>
          </a:p>
          <a:p>
            <a:pPr marL="1377950" indent="-285750">
              <a:lnSpc>
                <a:spcPct val="125000"/>
              </a:lnSpc>
              <a:buFont typeface="Arial" panose="020B0604020202020204" pitchFamily="34" charset="0"/>
              <a:buChar char="•"/>
            </a:pPr>
            <a:r>
              <a:rPr lang="en-US" sz="1500" b="1" dirty="0">
                <a:solidFill>
                  <a:schemeClr val="tx1"/>
                </a:solidFill>
                <a:latin typeface="Arial Narrow" panose="020B0604020202020204" pitchFamily="34" charset="0"/>
                <a:cs typeface="Arial Narrow" panose="020B0604020202020204" pitchFamily="34" charset="0"/>
              </a:rPr>
              <a:t>Those who have earned a bachelors degree</a:t>
            </a:r>
          </a:p>
          <a:p>
            <a:pPr marL="1377950" indent="-285750">
              <a:lnSpc>
                <a:spcPct val="125000"/>
              </a:lnSpc>
              <a:buFont typeface="Arial" panose="020B0604020202020204" pitchFamily="34" charset="0"/>
              <a:buChar char="•"/>
            </a:pPr>
            <a:r>
              <a:rPr lang="en-US" sz="1500" b="1" dirty="0">
                <a:solidFill>
                  <a:schemeClr val="tx1"/>
                </a:solidFill>
                <a:latin typeface="Arial Narrow" panose="020B0604020202020204" pitchFamily="34" charset="0"/>
                <a:cs typeface="Arial Narrow" panose="020B0604020202020204" pitchFamily="34" charset="0"/>
              </a:rPr>
              <a:t>Individuals not previously enrolled in a graduate degree granting program</a:t>
            </a:r>
          </a:p>
          <a:p>
            <a:pPr marL="1092200" indent="0">
              <a:lnSpc>
                <a:spcPct val="125000"/>
              </a:lnSpc>
              <a:buNone/>
            </a:pPr>
            <a:endParaRPr lang="en-US" sz="1500" b="1" dirty="0">
              <a:solidFill>
                <a:schemeClr val="tx1"/>
              </a:solidFill>
              <a:latin typeface="Arial Narrow" panose="020B0604020202020204" pitchFamily="34" charset="0"/>
              <a:cs typeface="Arial Narrow" panose="020B0604020202020204" pitchFamily="34" charset="0"/>
            </a:endParaRPr>
          </a:p>
          <a:p>
            <a:pPr marL="1377950" indent="-285750">
              <a:lnSpc>
                <a:spcPct val="125000"/>
              </a:lnSpc>
              <a:buFont typeface="Arial" panose="020B0604020202020204" pitchFamily="34" charset="0"/>
              <a:buChar char="•"/>
            </a:pPr>
            <a:endParaRPr lang="en-US" sz="1400" b="1" dirty="0">
              <a:solidFill>
                <a:schemeClr val="tx1"/>
              </a:solidFill>
              <a:latin typeface="Arial Narrow" panose="020B0604020202020204" pitchFamily="34" charset="0"/>
              <a:cs typeface="Arial Narrow" panose="020B0604020202020204" pitchFamily="34" charset="0"/>
            </a:endParaRPr>
          </a:p>
          <a:p>
            <a:pPr marL="1092200" indent="0">
              <a:lnSpc>
                <a:spcPct val="125000"/>
              </a:lnSpc>
              <a:buNone/>
            </a:pPr>
            <a:endParaRPr lang="en-US" sz="1400" b="1" dirty="0">
              <a:solidFill>
                <a:schemeClr val="tx1"/>
              </a:solidFill>
              <a:latin typeface="Arial Narrow" panose="020B0604020202020204" pitchFamily="34" charset="0"/>
              <a:cs typeface="Arial Narrow" panose="020B0604020202020204" pitchFamily="34" charset="0"/>
            </a:endParaRPr>
          </a:p>
          <a:p>
            <a:pPr marL="1377950" indent="-285750">
              <a:lnSpc>
                <a:spcPct val="125000"/>
              </a:lnSpc>
              <a:buFont typeface="Arial" panose="020B0604020202020204" pitchFamily="34" charset="0"/>
              <a:buChar char="•"/>
            </a:pPr>
            <a:r>
              <a:rPr lang="en-US" sz="1500" b="1" dirty="0">
                <a:solidFill>
                  <a:schemeClr val="tx1"/>
                </a:solidFill>
                <a:latin typeface="Arial Narrow" panose="020B0604020202020204" pitchFamily="34" charset="0"/>
                <a:cs typeface="Arial Narrow" panose="020B0604020202020204" pitchFamily="34" charset="0"/>
              </a:rPr>
              <a:t>First you graduate students who have never replied to the GRFP is it any of the following:</a:t>
            </a:r>
          </a:p>
          <a:p>
            <a:pPr marL="1835150" lvl="2" indent="-285750">
              <a:lnSpc>
                <a:spcPct val="125000"/>
              </a:lnSpc>
              <a:buFont typeface="Courier New" panose="02070309020205020404" pitchFamily="49" charset="0"/>
              <a:buChar char="o"/>
            </a:pPr>
            <a:r>
              <a:rPr lang="en-US" b="1" dirty="0">
                <a:solidFill>
                  <a:schemeClr val="tx1"/>
                </a:solidFill>
                <a:latin typeface="Arial Narrow" panose="020B0604020202020204" pitchFamily="34" charset="0"/>
                <a:cs typeface="Arial Narrow" panose="020B0604020202020204" pitchFamily="34" charset="0"/>
              </a:rPr>
              <a:t>Previous graduate student</a:t>
            </a:r>
          </a:p>
          <a:p>
            <a:pPr marL="1835150" lvl="2" indent="-285750">
              <a:lnSpc>
                <a:spcPct val="125000"/>
              </a:lnSpc>
              <a:buFont typeface="Courier New" panose="02070309020205020404" pitchFamily="49" charset="0"/>
              <a:buChar char="o"/>
            </a:pPr>
            <a:r>
              <a:rPr lang="en-US" b="1" dirty="0">
                <a:solidFill>
                  <a:schemeClr val="tx1"/>
                </a:solidFill>
                <a:latin typeface="Arial Narrow" panose="020B0604020202020204" pitchFamily="34" charset="0"/>
                <a:cs typeface="Arial Narrow" panose="020B0604020202020204" pitchFamily="34" charset="0"/>
              </a:rPr>
              <a:t>Returning graduate student</a:t>
            </a:r>
          </a:p>
          <a:p>
            <a:pPr marL="1377950" indent="-285750">
              <a:lnSpc>
                <a:spcPct val="125000"/>
              </a:lnSpc>
              <a:buFont typeface="Arial" panose="020B0604020202020204" pitchFamily="34" charset="0"/>
              <a:buChar char="•"/>
            </a:pPr>
            <a:r>
              <a:rPr lang="en-US" sz="1500" b="1" dirty="0">
                <a:solidFill>
                  <a:schemeClr val="tx1"/>
                </a:solidFill>
                <a:latin typeface="Arial Narrow" panose="020B0604020202020204" pitchFamily="34" charset="0"/>
                <a:cs typeface="Arial Narrow" panose="020B0604020202020204" pitchFamily="34" charset="0"/>
              </a:rPr>
              <a:t>Students currently enrolled in a joint bachelor’s- master’s degree program</a:t>
            </a:r>
          </a:p>
          <a:p>
            <a:pPr marL="1092200" indent="0">
              <a:lnSpc>
                <a:spcPct val="125000"/>
              </a:lnSpc>
              <a:buNone/>
            </a:pPr>
            <a:endParaRPr lang="en-US" sz="1500" b="1" dirty="0">
              <a:solidFill>
                <a:schemeClr val="tx1"/>
              </a:solidFill>
              <a:latin typeface="Arial Narrow" panose="020B0604020202020204" pitchFamily="34" charset="0"/>
              <a:cs typeface="Arial Narrow" panose="020B0604020202020204" pitchFamily="34" charset="0"/>
            </a:endParaRPr>
          </a:p>
          <a:p>
            <a:pPr marL="1662113" indent="-285750">
              <a:lnSpc>
                <a:spcPct val="125000"/>
              </a:lnSpc>
              <a:buFont typeface="Arial" panose="020B0604020202020204" pitchFamily="34" charset="0"/>
              <a:buChar char="•"/>
            </a:pPr>
            <a:r>
              <a:rPr lang="en-US" sz="1500" b="1" dirty="0">
                <a:solidFill>
                  <a:schemeClr val="tx1"/>
                </a:solidFill>
                <a:latin typeface="Arial Narrow" panose="020B0604020202020204" pitchFamily="34" charset="0"/>
                <a:cs typeface="Arial Narrow" panose="020B0604020202020204" pitchFamily="34" charset="0"/>
              </a:rPr>
              <a:t>Individuals who have completed no more than one academic year of graduate study (while enrolled in a program)</a:t>
            </a:r>
          </a:p>
          <a:p>
            <a:pPr marL="1662113" indent="-285750">
              <a:lnSpc>
                <a:spcPct val="125000"/>
              </a:lnSpc>
              <a:buFont typeface="Arial" panose="020B0604020202020204" pitchFamily="34" charset="0"/>
              <a:buChar char="•"/>
            </a:pPr>
            <a:r>
              <a:rPr lang="en-US" sz="1500" b="1" dirty="0">
                <a:solidFill>
                  <a:schemeClr val="tx1"/>
                </a:solidFill>
                <a:latin typeface="Arial Narrow" panose="020B0604020202020204" pitchFamily="34" charset="0"/>
                <a:cs typeface="Arial Narrow" panose="020B0604020202020204" pitchFamily="34" charset="0"/>
              </a:rPr>
              <a:t>Those who do not have a graduate degree</a:t>
            </a:r>
          </a:p>
          <a:p>
            <a:pPr marL="1662113" indent="-285750">
              <a:lnSpc>
                <a:spcPct val="125000"/>
              </a:lnSpc>
              <a:buFont typeface="Arial" panose="020B0604020202020204" pitchFamily="34" charset="0"/>
              <a:buChar char="•"/>
            </a:pPr>
            <a:r>
              <a:rPr lang="en-US" sz="1500" b="1" dirty="0">
                <a:solidFill>
                  <a:schemeClr val="tx1"/>
                </a:solidFill>
                <a:latin typeface="Arial Narrow" panose="020B0604020202020204" pitchFamily="34" charset="0"/>
                <a:cs typeface="Arial Narrow" panose="020B0604020202020204" pitchFamily="34" charset="0"/>
              </a:rPr>
              <a:t>Graduate / returning students who have never applied to the GRFP</a:t>
            </a:r>
          </a:p>
          <a:p>
            <a:pPr marL="1662113" indent="-285750">
              <a:lnSpc>
                <a:spcPct val="125000"/>
              </a:lnSpc>
              <a:buFont typeface="Arial" panose="020B0604020202020204" pitchFamily="34" charset="0"/>
              <a:buChar char="•"/>
            </a:pPr>
            <a:endParaRPr lang="en-US" sz="1500" b="1" dirty="0">
              <a:solidFill>
                <a:schemeClr val="tx1"/>
              </a:solidFill>
              <a:latin typeface="Arial Narrow" panose="020B0604020202020204" pitchFamily="34" charset="0"/>
              <a:cs typeface="Arial Narrow" panose="020B0604020202020204" pitchFamily="34" charset="0"/>
            </a:endParaRPr>
          </a:p>
          <a:p>
            <a:pPr marL="1662113" indent="-285750">
              <a:lnSpc>
                <a:spcPct val="125000"/>
              </a:lnSpc>
              <a:buFont typeface="Arial" panose="020B0604020202020204" pitchFamily="34" charset="0"/>
              <a:buChar char="•"/>
            </a:pPr>
            <a:r>
              <a:rPr lang="en-US" sz="1500" b="1" dirty="0">
                <a:solidFill>
                  <a:schemeClr val="tx1"/>
                </a:solidFill>
                <a:latin typeface="Arial Narrow" panose="020B0604020202020204" pitchFamily="34" charset="0"/>
                <a:cs typeface="Arial Narrow" panose="020B0604020202020204" pitchFamily="34" charset="0"/>
              </a:rPr>
              <a:t>Returning graduate students who:</a:t>
            </a:r>
          </a:p>
          <a:p>
            <a:pPr marL="1835150" lvl="2" indent="-285750">
              <a:lnSpc>
                <a:spcPct val="125000"/>
              </a:lnSpc>
              <a:buFont typeface="Courier New" panose="02070309020205020404" pitchFamily="49" charset="0"/>
              <a:buChar char="o"/>
            </a:pPr>
            <a:r>
              <a:rPr lang="en-US" b="1" dirty="0">
                <a:solidFill>
                  <a:schemeClr val="tx1"/>
                </a:solidFill>
                <a:latin typeface="Arial Narrow" panose="020B0604020202020204" pitchFamily="34" charset="0"/>
                <a:cs typeface="Arial Narrow" panose="020B0604020202020204" pitchFamily="34" charset="0"/>
              </a:rPr>
              <a:t>Have had an interruption of two or more years (prior to the deadline)</a:t>
            </a:r>
          </a:p>
          <a:p>
            <a:pPr marL="1835150" lvl="2" indent="-285750">
              <a:lnSpc>
                <a:spcPct val="125000"/>
              </a:lnSpc>
              <a:buFont typeface="Courier New" panose="02070309020205020404" pitchFamily="49" charset="0"/>
              <a:buChar char="o"/>
            </a:pPr>
            <a:r>
              <a:rPr lang="en-US" b="1" dirty="0">
                <a:solidFill>
                  <a:schemeClr val="tx1"/>
                </a:solidFill>
                <a:latin typeface="Arial Narrow" panose="020B0604020202020204" pitchFamily="34" charset="0"/>
                <a:cs typeface="Arial Narrow" panose="020B0604020202020204" pitchFamily="34" charset="0"/>
              </a:rPr>
              <a:t>Are not currently enrolled in a degree granting program</a:t>
            </a:r>
          </a:p>
        </p:txBody>
      </p:sp>
      <p:sp>
        <p:nvSpPr>
          <p:cNvPr id="4" name="Oval 3" descr="Number 1">
            <a:extLst>
              <a:ext uri="{FF2B5EF4-FFF2-40B4-BE49-F238E27FC236}">
                <a16:creationId xmlns:a16="http://schemas.microsoft.com/office/drawing/2014/main" id="{2CF06895-A9EE-BF49-B813-52E05DFA184E}"/>
              </a:ext>
            </a:extLst>
          </p:cNvPr>
          <p:cNvSpPr/>
          <p:nvPr/>
        </p:nvSpPr>
        <p:spPr>
          <a:xfrm>
            <a:off x="370022" y="1317355"/>
            <a:ext cx="900837" cy="900837"/>
          </a:xfrm>
          <a:prstGeom prst="ellipse">
            <a:avLst/>
          </a:prstGeom>
          <a:solidFill>
            <a:srgbClr val="0F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Fira Sans"/>
                <a:cs typeface="Arial"/>
              </a:rPr>
              <a:t>1</a:t>
            </a:r>
          </a:p>
        </p:txBody>
      </p:sp>
      <p:sp>
        <p:nvSpPr>
          <p:cNvPr id="7" name="Oval 6" descr="Number 2">
            <a:extLst>
              <a:ext uri="{FF2B5EF4-FFF2-40B4-BE49-F238E27FC236}">
                <a16:creationId xmlns:a16="http://schemas.microsoft.com/office/drawing/2014/main" id="{07D47218-AB8E-5746-80C5-1EB21F20F8F6}"/>
              </a:ext>
            </a:extLst>
          </p:cNvPr>
          <p:cNvSpPr/>
          <p:nvPr/>
        </p:nvSpPr>
        <p:spPr>
          <a:xfrm>
            <a:off x="370022" y="2865247"/>
            <a:ext cx="900837" cy="900837"/>
          </a:xfrm>
          <a:prstGeom prst="ellipse">
            <a:avLst/>
          </a:prstGeom>
          <a:solidFill>
            <a:srgbClr val="0F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Fira Sans"/>
                <a:cs typeface="Arial"/>
              </a:rPr>
              <a:t>2</a:t>
            </a:r>
          </a:p>
        </p:txBody>
      </p:sp>
      <p:sp>
        <p:nvSpPr>
          <p:cNvPr id="8" name="Oval 7" descr="Number 3">
            <a:extLst>
              <a:ext uri="{FF2B5EF4-FFF2-40B4-BE49-F238E27FC236}">
                <a16:creationId xmlns:a16="http://schemas.microsoft.com/office/drawing/2014/main" id="{14B92CBA-4DD3-604F-A6E0-C6E6AA24F900}"/>
              </a:ext>
            </a:extLst>
          </p:cNvPr>
          <p:cNvSpPr/>
          <p:nvPr/>
        </p:nvSpPr>
        <p:spPr>
          <a:xfrm>
            <a:off x="4702867" y="1317355"/>
            <a:ext cx="900837" cy="900837"/>
          </a:xfrm>
          <a:prstGeom prst="ellipse">
            <a:avLst/>
          </a:prstGeom>
          <a:solidFill>
            <a:srgbClr val="0F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Fira Sans"/>
                <a:cs typeface="Arial"/>
              </a:rPr>
              <a:t>3</a:t>
            </a:r>
          </a:p>
        </p:txBody>
      </p:sp>
      <p:sp>
        <p:nvSpPr>
          <p:cNvPr id="9" name="Oval 8" descr="Number 4">
            <a:extLst>
              <a:ext uri="{FF2B5EF4-FFF2-40B4-BE49-F238E27FC236}">
                <a16:creationId xmlns:a16="http://schemas.microsoft.com/office/drawing/2014/main" id="{09AA94A7-6027-0840-87F6-1EA1233F4054}"/>
              </a:ext>
            </a:extLst>
          </p:cNvPr>
          <p:cNvSpPr/>
          <p:nvPr/>
        </p:nvSpPr>
        <p:spPr>
          <a:xfrm>
            <a:off x="4702867" y="2865247"/>
            <a:ext cx="900837" cy="900837"/>
          </a:xfrm>
          <a:prstGeom prst="ellipse">
            <a:avLst/>
          </a:prstGeom>
          <a:solidFill>
            <a:srgbClr val="0F2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Fira Sans"/>
                <a:cs typeface="Arial"/>
              </a:rPr>
              <a:t>4</a:t>
            </a:r>
          </a:p>
        </p:txBody>
      </p:sp>
      <p:sp>
        <p:nvSpPr>
          <p:cNvPr id="10" name="Slide Number Placeholder 4">
            <a:extLst>
              <a:ext uri="{FF2B5EF4-FFF2-40B4-BE49-F238E27FC236}">
                <a16:creationId xmlns:a16="http://schemas.microsoft.com/office/drawing/2014/main" id="{DB262D95-53F3-4B04-BBE3-39189CEBD41B}"/>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6</a:t>
            </a:fld>
            <a:endParaRPr lang="en"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D5DCCB-D49C-584E-ACFD-04C5FBFCF954}"/>
              </a:ext>
            </a:extLst>
          </p:cNvPr>
          <p:cNvSpPr>
            <a:spLocks noGrp="1"/>
          </p:cNvSpPr>
          <p:nvPr>
            <p:ph type="title"/>
          </p:nvPr>
        </p:nvSpPr>
        <p:spPr>
          <a:xfrm>
            <a:off x="259579" y="193728"/>
            <a:ext cx="2407958" cy="2830599"/>
          </a:xfrm>
        </p:spPr>
        <p:txBody>
          <a:bodyPr>
            <a:normAutofit fontScale="90000"/>
          </a:bodyPr>
          <a:lstStyle/>
          <a:p>
            <a:pPr algn="l">
              <a:buSzPts val="2800"/>
            </a:pPr>
            <a:r>
              <a:rPr lang="en-US" sz="4400" b="1" dirty="0">
                <a:solidFill>
                  <a:schemeClr val="tx1"/>
                </a:solidFill>
                <a:latin typeface="Fira Sans"/>
              </a:rPr>
              <a:t>Number of Times You Can Apply</a:t>
            </a:r>
          </a:p>
        </p:txBody>
      </p:sp>
      <p:sp>
        <p:nvSpPr>
          <p:cNvPr id="7" name="Text Placeholder 6">
            <a:extLst>
              <a:ext uri="{FF2B5EF4-FFF2-40B4-BE49-F238E27FC236}">
                <a16:creationId xmlns:a16="http://schemas.microsoft.com/office/drawing/2014/main" id="{EF5FDF5D-35C6-1145-8870-F5458CF7ED64}"/>
              </a:ext>
            </a:extLst>
          </p:cNvPr>
          <p:cNvSpPr>
            <a:spLocks noGrp="1"/>
          </p:cNvSpPr>
          <p:nvPr>
            <p:ph type="body" idx="2"/>
          </p:nvPr>
        </p:nvSpPr>
        <p:spPr>
          <a:xfrm>
            <a:off x="4790621" y="550190"/>
            <a:ext cx="3837000" cy="3695100"/>
          </a:xfrm>
        </p:spPr>
        <p:txBody>
          <a:bodyPr>
            <a:normAutofit fontScale="92500" lnSpcReduction="20000"/>
          </a:bodyPr>
          <a:lstStyle/>
          <a:p>
            <a:pPr marL="114300" indent="0">
              <a:buNone/>
            </a:pPr>
            <a:r>
              <a:rPr lang="en-US" dirty="0">
                <a:solidFill>
                  <a:schemeClr val="tx1"/>
                </a:solidFill>
              </a:rPr>
              <a:t>Level 1 -&gt; </a:t>
            </a:r>
            <a:r>
              <a:rPr lang="en-US" b="1" dirty="0">
                <a:solidFill>
                  <a:schemeClr val="tx1"/>
                </a:solidFill>
              </a:rPr>
              <a:t>Unlimited</a:t>
            </a:r>
            <a:r>
              <a:rPr lang="en-US" dirty="0">
                <a:solidFill>
                  <a:schemeClr val="tx1"/>
                </a:solidFill>
              </a:rPr>
              <a:t> (per cycle)</a:t>
            </a:r>
          </a:p>
          <a:p>
            <a:pPr marL="114300" indent="0">
              <a:buNone/>
            </a:pPr>
            <a:r>
              <a:rPr lang="en-US" dirty="0">
                <a:solidFill>
                  <a:schemeClr val="tx1"/>
                </a:solidFill>
              </a:rPr>
              <a:t>Includes:</a:t>
            </a:r>
          </a:p>
          <a:p>
            <a:pPr>
              <a:buFont typeface="Arial" panose="020B0604020202020204" pitchFamily="34" charset="0"/>
              <a:buChar char="•"/>
            </a:pPr>
            <a:r>
              <a:rPr lang="en-US" dirty="0">
                <a:solidFill>
                  <a:schemeClr val="tx1"/>
                </a:solidFill>
              </a:rPr>
              <a:t>Undergraduate students</a:t>
            </a:r>
          </a:p>
          <a:p>
            <a:pPr>
              <a:buFont typeface="Arial" panose="020B0604020202020204" pitchFamily="34" charset="0"/>
              <a:buChar char="•"/>
            </a:pPr>
            <a:r>
              <a:rPr lang="en-US" dirty="0">
                <a:solidFill>
                  <a:schemeClr val="tx1"/>
                </a:solidFill>
              </a:rPr>
              <a:t>Individuals who are bachelorette holders who have yet to pursue graduate studies</a:t>
            </a:r>
          </a:p>
          <a:p>
            <a:pPr marL="114300" indent="0">
              <a:buNone/>
            </a:pPr>
            <a:endParaRPr lang="en-US" dirty="0">
              <a:solidFill>
                <a:schemeClr val="tx1"/>
              </a:solidFill>
            </a:endParaRPr>
          </a:p>
          <a:p>
            <a:pPr marL="114300" indent="0">
              <a:buNone/>
            </a:pPr>
            <a:r>
              <a:rPr lang="en-US" dirty="0">
                <a:solidFill>
                  <a:schemeClr val="tx1"/>
                </a:solidFill>
              </a:rPr>
              <a:t>Levels 2-4 -&gt; </a:t>
            </a:r>
            <a:r>
              <a:rPr lang="en-US" b="1" dirty="0">
                <a:solidFill>
                  <a:schemeClr val="tx1"/>
                </a:solidFill>
              </a:rPr>
              <a:t>Once</a:t>
            </a:r>
          </a:p>
          <a:p>
            <a:pPr marL="114300" indent="0">
              <a:buNone/>
            </a:pPr>
            <a:r>
              <a:rPr lang="en-US" dirty="0">
                <a:solidFill>
                  <a:schemeClr val="tx1"/>
                </a:solidFill>
              </a:rPr>
              <a:t>Includes:</a:t>
            </a:r>
          </a:p>
          <a:p>
            <a:pPr>
              <a:buFont typeface="Arial" panose="020B0604020202020204" pitchFamily="34" charset="0"/>
              <a:buChar char="•"/>
            </a:pPr>
            <a:r>
              <a:rPr lang="en-US" dirty="0">
                <a:solidFill>
                  <a:schemeClr val="tx1"/>
                </a:solidFill>
              </a:rPr>
              <a:t>Enrolled in a graduate degree granting program</a:t>
            </a:r>
          </a:p>
          <a:p>
            <a:pPr>
              <a:buFont typeface="Arial" panose="020B0604020202020204" pitchFamily="34" charset="0"/>
              <a:buChar char="•"/>
            </a:pPr>
            <a:r>
              <a:rPr lang="en-US" dirty="0">
                <a:solidFill>
                  <a:schemeClr val="tx1"/>
                </a:solidFill>
              </a:rPr>
              <a:t>Individuals returning to graduate school</a:t>
            </a:r>
          </a:p>
        </p:txBody>
      </p:sp>
      <p:pic>
        <p:nvPicPr>
          <p:cNvPr id="8" name="Google Shape;91;p19">
            <a:extLst>
              <a:ext uri="{FF2B5EF4-FFF2-40B4-BE49-F238E27FC236}">
                <a16:creationId xmlns:a16="http://schemas.microsoft.com/office/drawing/2014/main" id="{663BD9C5-0345-DC48-B8AA-A523A250D965}"/>
              </a:ext>
              <a:ext uri="{C183D7F6-B498-43B3-948B-1728B52AA6E4}">
                <adec:decorative xmlns:adec="http://schemas.microsoft.com/office/drawing/2017/decorative" val="1"/>
              </a:ext>
            </a:extLst>
          </p:cNvPr>
          <p:cNvPicPr preferRelativeResize="0"/>
          <p:nvPr/>
        </p:nvPicPr>
        <p:blipFill rotWithShape="1">
          <a:blip r:embed="rId2">
            <a:alphaModFix/>
          </a:blip>
          <a:srcRect l="36337" t="10697" r="43701"/>
          <a:stretch/>
        </p:blipFill>
        <p:spPr>
          <a:xfrm>
            <a:off x="2816415" y="351154"/>
            <a:ext cx="1903534" cy="4790110"/>
          </a:xfrm>
          <a:prstGeom prst="rect">
            <a:avLst/>
          </a:prstGeom>
          <a:noFill/>
          <a:ln>
            <a:noFill/>
          </a:ln>
        </p:spPr>
      </p:pic>
      <p:sp>
        <p:nvSpPr>
          <p:cNvPr id="6" name="Slide Number Placeholder 4">
            <a:extLst>
              <a:ext uri="{FF2B5EF4-FFF2-40B4-BE49-F238E27FC236}">
                <a16:creationId xmlns:a16="http://schemas.microsoft.com/office/drawing/2014/main" id="{E9BE0D72-2D51-4457-BFB2-CD7C7E4D4382}"/>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t>7</a:t>
            </a:fld>
            <a:endParaRPr lang="en" dirty="0"/>
          </a:p>
        </p:txBody>
      </p:sp>
    </p:spTree>
    <p:extLst>
      <p:ext uri="{BB962C8B-B14F-4D97-AF65-F5344CB8AC3E}">
        <p14:creationId xmlns:p14="http://schemas.microsoft.com/office/powerpoint/2010/main" val="1406345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263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1A48-B5AE-3D47-979E-17DFB8E8C363}"/>
              </a:ext>
            </a:extLst>
          </p:cNvPr>
          <p:cNvSpPr>
            <a:spLocks noGrp="1"/>
          </p:cNvSpPr>
          <p:nvPr>
            <p:ph type="title"/>
          </p:nvPr>
        </p:nvSpPr>
        <p:spPr>
          <a:xfrm>
            <a:off x="311700" y="445025"/>
            <a:ext cx="7956646" cy="2342626"/>
          </a:xfrm>
        </p:spPr>
        <p:txBody>
          <a:bodyPr>
            <a:normAutofit/>
          </a:bodyPr>
          <a:lstStyle/>
          <a:p>
            <a:r>
              <a:rPr lang="en-US" sz="3400" b="1" dirty="0">
                <a:solidFill>
                  <a:schemeClr val="bg1"/>
                </a:solidFill>
                <a:latin typeface="Fira Sans"/>
              </a:rPr>
              <a:t>#1 Previous Graduate Experience</a:t>
            </a:r>
            <a:endParaRPr lang="en-US" sz="1400" dirty="0">
              <a:solidFill>
                <a:schemeClr val="bg1"/>
              </a:solidFill>
              <a:latin typeface="Fira Sans"/>
            </a:endParaRPr>
          </a:p>
        </p:txBody>
      </p:sp>
      <p:sp>
        <p:nvSpPr>
          <p:cNvPr id="4" name="Text Placeholder 3">
            <a:extLst>
              <a:ext uri="{FF2B5EF4-FFF2-40B4-BE49-F238E27FC236}">
                <a16:creationId xmlns:a16="http://schemas.microsoft.com/office/drawing/2014/main" id="{6554911B-E61E-5D4B-861A-9826C64D5692}"/>
              </a:ext>
            </a:extLst>
          </p:cNvPr>
          <p:cNvSpPr>
            <a:spLocks noGrp="1"/>
          </p:cNvSpPr>
          <p:nvPr>
            <p:ph type="body" idx="1"/>
          </p:nvPr>
        </p:nvSpPr>
        <p:spPr>
          <a:xfrm>
            <a:off x="392350" y="1430313"/>
            <a:ext cx="8080108" cy="2963456"/>
          </a:xfrm>
        </p:spPr>
        <p:txBody>
          <a:bodyPr>
            <a:normAutofit fontScale="92500" lnSpcReduction="20000"/>
          </a:bodyPr>
          <a:lstStyle/>
          <a:p>
            <a:pPr lvl="0" indent="-330200">
              <a:lnSpc>
                <a:spcPct val="124000"/>
              </a:lnSpc>
              <a:spcAft>
                <a:spcPts val="600"/>
              </a:spcAft>
              <a:buClr>
                <a:schemeClr val="lt1"/>
              </a:buClr>
              <a:buSzPts val="1600"/>
              <a:buFont typeface="Fira Sans"/>
              <a:buChar char="●"/>
            </a:pPr>
            <a:r>
              <a:rPr lang="en-US" sz="1600" dirty="0">
                <a:solidFill>
                  <a:schemeClr val="lt1"/>
                </a:solidFill>
                <a:latin typeface="Fira Sans"/>
                <a:sym typeface="Fira Sans"/>
              </a:rPr>
              <a:t>Applicants must have never earned a master's or professional degree in any field, or completed more than one academic year in a graduate degree-granting program as indicated in the academic transcript, unless </a:t>
            </a:r>
          </a:p>
          <a:p>
            <a:pPr lvl="1" indent="-330200">
              <a:lnSpc>
                <a:spcPct val="124000"/>
              </a:lnSpc>
              <a:spcAft>
                <a:spcPts val="600"/>
              </a:spcAft>
              <a:buClr>
                <a:schemeClr val="lt1"/>
              </a:buClr>
              <a:buSzPts val="1600"/>
              <a:buFont typeface="Fira Sans"/>
              <a:buChar char="●"/>
            </a:pPr>
            <a:r>
              <a:rPr lang="en-US" dirty="0">
                <a:solidFill>
                  <a:schemeClr val="lt1"/>
                </a:solidFill>
                <a:latin typeface="Fira Sans"/>
                <a:sym typeface="Fira Sans"/>
              </a:rPr>
              <a:t>(</a:t>
            </a:r>
            <a:r>
              <a:rPr lang="en-US" dirty="0" err="1">
                <a:solidFill>
                  <a:schemeClr val="lt1"/>
                </a:solidFill>
                <a:latin typeface="Fira Sans"/>
                <a:sym typeface="Fira Sans"/>
              </a:rPr>
              <a:t>i</a:t>
            </a:r>
            <a:r>
              <a:rPr lang="en-US" dirty="0">
                <a:solidFill>
                  <a:schemeClr val="lt1"/>
                </a:solidFill>
                <a:latin typeface="Fira Sans"/>
                <a:sym typeface="Fira Sans"/>
              </a:rPr>
              <a:t>) returning to graduate study after an interruption of 2 or more consecutive years immediately preceding the application deadline, AND; </a:t>
            </a:r>
          </a:p>
          <a:p>
            <a:pPr lvl="1" indent="-330200">
              <a:lnSpc>
                <a:spcPct val="124000"/>
              </a:lnSpc>
              <a:spcAft>
                <a:spcPts val="600"/>
              </a:spcAft>
              <a:buClr>
                <a:schemeClr val="lt1"/>
              </a:buClr>
              <a:buSzPts val="1600"/>
              <a:buFont typeface="Fira Sans"/>
              <a:buChar char="●"/>
            </a:pPr>
            <a:r>
              <a:rPr lang="en-US" dirty="0">
                <a:solidFill>
                  <a:schemeClr val="lt1"/>
                </a:solidFill>
                <a:latin typeface="Fira Sans"/>
                <a:sym typeface="Fira Sans"/>
              </a:rPr>
              <a:t>(ii) are not enrolled in a graduate degree program at the application deadline.</a:t>
            </a:r>
          </a:p>
          <a:p>
            <a:pPr lvl="0" indent="-330200">
              <a:lnSpc>
                <a:spcPct val="124000"/>
              </a:lnSpc>
              <a:spcAft>
                <a:spcPts val="600"/>
              </a:spcAft>
              <a:buClr>
                <a:schemeClr val="lt1"/>
              </a:buClr>
              <a:buSzPts val="1600"/>
              <a:buFont typeface="Fira Sans"/>
              <a:buChar char="●"/>
            </a:pPr>
            <a:r>
              <a:rPr lang="en-US" sz="1600" dirty="0">
                <a:solidFill>
                  <a:schemeClr val="lt1"/>
                </a:solidFill>
                <a:latin typeface="Fira Sans"/>
                <a:sym typeface="Fira Sans"/>
              </a:rPr>
              <a:t>Graduate coursework that was taken without being enrolled in a graduate degree-granting program does not count toward the one-year limit.</a:t>
            </a:r>
          </a:p>
          <a:p>
            <a:pPr lvl="0" indent="-330200">
              <a:lnSpc>
                <a:spcPct val="124000"/>
              </a:lnSpc>
              <a:spcAft>
                <a:spcPts val="600"/>
              </a:spcAft>
              <a:buClr>
                <a:schemeClr val="lt1"/>
              </a:buClr>
              <a:buSzPts val="1600"/>
              <a:buFont typeface="Fira Sans"/>
              <a:buChar char="●"/>
            </a:pPr>
            <a:r>
              <a:rPr lang="en-US" sz="1600" dirty="0">
                <a:solidFill>
                  <a:schemeClr val="lt1"/>
                </a:solidFill>
                <a:latin typeface="Fira Sans"/>
                <a:sym typeface="Fira Sans"/>
              </a:rPr>
              <a:t>There are NO exceptions for degrees earned from foreign institutions.</a:t>
            </a:r>
          </a:p>
          <a:p>
            <a:pPr lvl="0" indent="-330200">
              <a:lnSpc>
                <a:spcPct val="124000"/>
              </a:lnSpc>
              <a:spcAft>
                <a:spcPts val="600"/>
              </a:spcAft>
              <a:buClr>
                <a:schemeClr val="lt1"/>
              </a:buClr>
              <a:buSzPts val="1600"/>
              <a:buFont typeface="Fira Sans"/>
              <a:buChar char="●"/>
            </a:pPr>
            <a:r>
              <a:rPr lang="en-US" sz="1600" dirty="0">
                <a:solidFill>
                  <a:schemeClr val="lt1"/>
                </a:solidFill>
                <a:latin typeface="Fira Sans"/>
                <a:sym typeface="Fira Sans"/>
              </a:rPr>
              <a:t>There are NO exceptions for degrees earned in non-related fields.</a:t>
            </a:r>
          </a:p>
        </p:txBody>
      </p:sp>
      <p:sp>
        <p:nvSpPr>
          <p:cNvPr id="6" name="Slide Number Placeholder 4">
            <a:extLst>
              <a:ext uri="{FF2B5EF4-FFF2-40B4-BE49-F238E27FC236}">
                <a16:creationId xmlns:a16="http://schemas.microsoft.com/office/drawing/2014/main" id="{67220F4F-16FF-47C5-809D-66C0E9B00C78}"/>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solidFill>
                  <a:schemeClr val="bg1"/>
                </a:solidFill>
              </a:rPr>
              <a:t>8</a:t>
            </a:fld>
            <a:endParaRPr lang="en" dirty="0">
              <a:solidFill>
                <a:schemeClr val="bg1"/>
              </a:solidFill>
            </a:endParaRPr>
          </a:p>
        </p:txBody>
      </p:sp>
    </p:spTree>
    <p:extLst>
      <p:ext uri="{BB962C8B-B14F-4D97-AF65-F5344CB8AC3E}">
        <p14:creationId xmlns:p14="http://schemas.microsoft.com/office/powerpoint/2010/main" val="2336038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263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1A48-B5AE-3D47-979E-17DFB8E8C363}"/>
              </a:ext>
            </a:extLst>
          </p:cNvPr>
          <p:cNvSpPr>
            <a:spLocks noGrp="1"/>
          </p:cNvSpPr>
          <p:nvPr>
            <p:ph type="title"/>
          </p:nvPr>
        </p:nvSpPr>
        <p:spPr/>
        <p:txBody>
          <a:bodyPr>
            <a:normAutofit fontScale="90000"/>
          </a:bodyPr>
          <a:lstStyle/>
          <a:p>
            <a:r>
              <a:rPr lang="en-US" sz="3400" b="1" dirty="0">
                <a:solidFill>
                  <a:schemeClr val="bg1"/>
                </a:solidFill>
                <a:latin typeface="Fira Sans"/>
              </a:rPr>
              <a:t>#2 Previous Graduate Experience</a:t>
            </a:r>
            <a:br>
              <a:rPr lang="en-US" sz="3400" b="1" dirty="0">
                <a:solidFill>
                  <a:schemeClr val="bg1"/>
                </a:solidFill>
                <a:latin typeface="Fira Sans"/>
              </a:rPr>
            </a:br>
            <a:endParaRPr lang="en-US" sz="1400" dirty="0">
              <a:solidFill>
                <a:schemeClr val="bg1"/>
              </a:solidFill>
              <a:latin typeface="Fira Sans"/>
            </a:endParaRPr>
          </a:p>
        </p:txBody>
      </p:sp>
      <p:pic>
        <p:nvPicPr>
          <p:cNvPr id="7" name="Google Shape;107;p21" descr="Snap shot of eligibility questionnaire">
            <a:extLst>
              <a:ext uri="{FF2B5EF4-FFF2-40B4-BE49-F238E27FC236}">
                <a16:creationId xmlns:a16="http://schemas.microsoft.com/office/drawing/2014/main" id="{C77E26F0-7528-3842-9357-C3DDE9CC07B3}"/>
              </a:ext>
            </a:extLst>
          </p:cNvPr>
          <p:cNvPicPr preferRelativeResize="0"/>
          <p:nvPr/>
        </p:nvPicPr>
        <p:blipFill rotWithShape="1">
          <a:blip r:embed="rId2">
            <a:alphaModFix/>
          </a:blip>
          <a:srcRect b="11174"/>
          <a:stretch/>
        </p:blipFill>
        <p:spPr>
          <a:xfrm>
            <a:off x="236550" y="1458950"/>
            <a:ext cx="4136526" cy="2428750"/>
          </a:xfrm>
          <a:prstGeom prst="rect">
            <a:avLst/>
          </a:prstGeom>
          <a:noFill/>
          <a:ln>
            <a:noFill/>
          </a:ln>
        </p:spPr>
      </p:pic>
      <p:pic>
        <p:nvPicPr>
          <p:cNvPr id="8" name="Google Shape;108;p21" descr="snap shot of eligibility questionnaire ">
            <a:extLst>
              <a:ext uri="{FF2B5EF4-FFF2-40B4-BE49-F238E27FC236}">
                <a16:creationId xmlns:a16="http://schemas.microsoft.com/office/drawing/2014/main" id="{B25C8B3F-20A1-8D4B-806C-F9C8F48C72DE}"/>
              </a:ext>
            </a:extLst>
          </p:cNvPr>
          <p:cNvPicPr preferRelativeResize="0"/>
          <p:nvPr/>
        </p:nvPicPr>
        <p:blipFill rotWithShape="1">
          <a:blip r:embed="rId3">
            <a:alphaModFix/>
          </a:blip>
          <a:srcRect b="11174"/>
          <a:stretch/>
        </p:blipFill>
        <p:spPr>
          <a:xfrm>
            <a:off x="4601677" y="1458950"/>
            <a:ext cx="4251399" cy="2428750"/>
          </a:xfrm>
          <a:prstGeom prst="rect">
            <a:avLst/>
          </a:prstGeom>
          <a:noFill/>
          <a:ln>
            <a:noFill/>
          </a:ln>
        </p:spPr>
      </p:pic>
      <p:sp>
        <p:nvSpPr>
          <p:cNvPr id="13" name="Google Shape;109;p21">
            <a:extLst>
              <a:ext uri="{FF2B5EF4-FFF2-40B4-BE49-F238E27FC236}">
                <a16:creationId xmlns:a16="http://schemas.microsoft.com/office/drawing/2014/main" id="{B2344369-6A52-AD41-9DF8-E721898D40DA}"/>
              </a:ext>
            </a:extLst>
          </p:cNvPr>
          <p:cNvSpPr txBox="1"/>
          <p:nvPr/>
        </p:nvSpPr>
        <p:spPr>
          <a:xfrm>
            <a:off x="2039450" y="4374868"/>
            <a:ext cx="540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lt1"/>
                </a:solidFill>
                <a:latin typeface="Fira Sans"/>
                <a:ea typeface="Fira Sans"/>
                <a:cs typeface="Fira Sans"/>
                <a:sym typeface="Fira Sans"/>
              </a:rPr>
              <a:t>https://</a:t>
            </a:r>
            <a:r>
              <a:rPr lang="en" dirty="0" err="1">
                <a:solidFill>
                  <a:schemeClr val="lt1"/>
                </a:solidFill>
                <a:latin typeface="Fira Sans"/>
                <a:ea typeface="Fira Sans"/>
                <a:cs typeface="Fira Sans"/>
                <a:sym typeface="Fira Sans"/>
              </a:rPr>
              <a:t>www.nsfgrfp.org</a:t>
            </a:r>
            <a:r>
              <a:rPr lang="en" dirty="0">
                <a:solidFill>
                  <a:schemeClr val="lt1"/>
                </a:solidFill>
                <a:latin typeface="Fira Sans"/>
                <a:ea typeface="Fira Sans"/>
                <a:cs typeface="Fira Sans"/>
                <a:sym typeface="Fira Sans"/>
              </a:rPr>
              <a:t>/applicants/fellowship-eligibility</a:t>
            </a:r>
            <a:endParaRPr dirty="0">
              <a:solidFill>
                <a:schemeClr val="lt1"/>
              </a:solidFill>
              <a:latin typeface="Fira Sans"/>
              <a:ea typeface="Fira Sans"/>
              <a:cs typeface="Fira Sans"/>
              <a:sym typeface="Fira Sans"/>
            </a:endParaRPr>
          </a:p>
        </p:txBody>
      </p:sp>
      <p:sp>
        <p:nvSpPr>
          <p:cNvPr id="9" name="Slide Number Placeholder 4">
            <a:extLst>
              <a:ext uri="{FF2B5EF4-FFF2-40B4-BE49-F238E27FC236}">
                <a16:creationId xmlns:a16="http://schemas.microsoft.com/office/drawing/2014/main" id="{BCB9851B-D4D0-4A65-9738-D4D0454AE0FB}"/>
              </a:ext>
            </a:extLst>
          </p:cNvPr>
          <p:cNvSpPr>
            <a:spLocks noGrp="1"/>
          </p:cNvSpPr>
          <p:nvPr>
            <p:ph type="sldNum" idx="12"/>
          </p:nvPr>
        </p:nvSpPr>
        <p:spPr>
          <a:xfrm>
            <a:off x="8458200" y="4663440"/>
            <a:ext cx="548700" cy="393600"/>
          </a:xfrm>
        </p:spPr>
        <p:txBody>
          <a:bodyPr>
            <a:normAutofit/>
          </a:bodyPr>
          <a:lstStyle/>
          <a:p>
            <a:pPr marL="0" lvl="0" indent="0" algn="r" rtl="0">
              <a:spcBef>
                <a:spcPts val="0"/>
              </a:spcBef>
              <a:spcAft>
                <a:spcPts val="0"/>
              </a:spcAft>
              <a:buNone/>
            </a:pPr>
            <a:fld id="{00000000-1234-1234-1234-123412341234}" type="slidenum">
              <a:rPr lang="en" smtClean="0">
                <a:solidFill>
                  <a:schemeClr val="bg1"/>
                </a:solidFill>
              </a:rPr>
              <a:t>9</a:t>
            </a:fld>
            <a:endParaRPr lang="en" dirty="0">
              <a:solidFill>
                <a:schemeClr val="bg1"/>
              </a:solidFill>
            </a:endParaRPr>
          </a:p>
        </p:txBody>
      </p:sp>
    </p:spTree>
    <p:extLst>
      <p:ext uri="{BB962C8B-B14F-4D97-AF65-F5344CB8AC3E}">
        <p14:creationId xmlns:p14="http://schemas.microsoft.com/office/powerpoint/2010/main" val="326509205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TotalTime>
  <Words>1390</Words>
  <Application>Microsoft Office PowerPoint</Application>
  <PresentationFormat>On-screen Show (16:9)</PresentationFormat>
  <Paragraphs>185</Paragraphs>
  <Slides>23</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Calibri</vt:lpstr>
      <vt:lpstr>Arial</vt:lpstr>
      <vt:lpstr>Arial Narrow</vt:lpstr>
      <vt:lpstr>Fira Sans</vt:lpstr>
      <vt:lpstr>Calibri Light</vt:lpstr>
      <vt:lpstr>Courier New</vt:lpstr>
      <vt:lpstr>Simple Light</vt:lpstr>
      <vt:lpstr>Custom Design</vt:lpstr>
      <vt:lpstr> Reading the Fine Points of the GRFP Solicitation  </vt:lpstr>
      <vt:lpstr>Overview</vt:lpstr>
      <vt:lpstr>Program Solicitation  </vt:lpstr>
      <vt:lpstr>Online Eligibility Questionnaire</vt:lpstr>
      <vt:lpstr>Major Fields of Study</vt:lpstr>
      <vt:lpstr>Levels Defined</vt:lpstr>
      <vt:lpstr>Number of Times You Can Apply</vt:lpstr>
      <vt:lpstr>#1 Previous Graduate Experience</vt:lpstr>
      <vt:lpstr>#2 Previous Graduate Experience </vt:lpstr>
      <vt:lpstr>Joint BS / MS Eligibility</vt:lpstr>
      <vt:lpstr>Professional Degree</vt:lpstr>
      <vt:lpstr>#1 Citizenship  </vt:lpstr>
      <vt:lpstr>#2 Citizenship  </vt:lpstr>
      <vt:lpstr>Where to Find Answers</vt:lpstr>
      <vt:lpstr>#1 Helpful Resources for Applicants  </vt:lpstr>
      <vt:lpstr>#2 Helpful Resources for Applicants  </vt:lpstr>
      <vt:lpstr>#3 Helpful Resources for Applicants  </vt:lpstr>
      <vt:lpstr>#4 Helpful Resources for Applicants  </vt:lpstr>
      <vt:lpstr>#5 Helpful Resources for Applicants  </vt:lpstr>
      <vt:lpstr>#6 Helpful Resources for Applicants  </vt:lpstr>
      <vt:lpstr>#7 Helpful Resources for Applicants </vt:lpstr>
      <vt:lpstr>#8 Helpful Resources for Applicants  </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the Fine Points of the GRFP Solicitation  </dc:title>
  <dc:creator>Howie Fenton</dc:creator>
  <cp:lastModifiedBy>Johnny Erickson</cp:lastModifiedBy>
  <cp:revision>49</cp:revision>
  <dcterms:created xsi:type="dcterms:W3CDTF">2021-10-10T16:25:51Z</dcterms:created>
  <dcterms:modified xsi:type="dcterms:W3CDTF">2021-10-12T18:21:08Z</dcterms:modified>
</cp:coreProperties>
</file>