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1630" r:id="rId5"/>
    <p:sldId id="2403" r:id="rId6"/>
    <p:sldId id="2377" r:id="rId7"/>
    <p:sldId id="2381" r:id="rId8"/>
    <p:sldId id="2383" r:id="rId9"/>
    <p:sldId id="2384" r:id="rId10"/>
    <p:sldId id="793" r:id="rId11"/>
    <p:sldId id="2378" r:id="rId12"/>
    <p:sldId id="2400" r:id="rId13"/>
    <p:sldId id="23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ffin, Monya A" initials="RA" lastIdx="3" clrIdx="0">
    <p:extLst>
      <p:ext uri="{19B8F6BF-5375-455C-9EA6-DF929625EA0E}">
        <p15:presenceInfo xmlns:p15="http://schemas.microsoft.com/office/powerpoint/2012/main" userId="S::0292805069@nsf.gov::c175b9ef-297f-4670-8ebd-5901a19e4e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45BD1-D002-4F2F-AD7E-EE02CADDD6D8}" v="6" dt="2021-12-27T13:55:20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0" autoAdjust="0"/>
    <p:restoredTop sz="86345" autoAdjust="0"/>
  </p:normalViewPr>
  <p:slideViewPr>
    <p:cSldViewPr snapToGrid="0">
      <p:cViewPr varScale="1">
        <p:scale>
          <a:sx n="63" d="100"/>
          <a:sy n="63" d="100"/>
        </p:scale>
        <p:origin x="84" y="588"/>
      </p:cViewPr>
      <p:guideLst>
        <p:guide orient="horz" pos="3576"/>
        <p:guide pos="7272"/>
        <p:guide orient="horz" pos="2260"/>
        <p:guide pos="576"/>
      </p:guideLst>
    </p:cSldViewPr>
  </p:slideViewPr>
  <p:outlineViewPr>
    <p:cViewPr>
      <p:scale>
        <a:sx n="33" d="100"/>
        <a:sy n="33" d="100"/>
      </p:scale>
      <p:origin x="0" y="-33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ldbach, Joel F." userId="7acbe993-0bc3-4ea9-a486-59eeb7459d8e" providerId="ADAL" clId="{BBE45BD1-D002-4F2F-AD7E-EE02CADDD6D8}"/>
    <pc:docChg chg="modSld">
      <pc:chgData name="Schildbach, Joel F." userId="7acbe993-0bc3-4ea9-a486-59eeb7459d8e" providerId="ADAL" clId="{BBE45BD1-D002-4F2F-AD7E-EE02CADDD6D8}" dt="2021-12-27T13:55:20.382" v="4"/>
      <pc:docMkLst>
        <pc:docMk/>
      </pc:docMkLst>
      <pc:sldChg chg="addSp delSp modSp">
        <pc:chgData name="Schildbach, Joel F." userId="7acbe993-0bc3-4ea9-a486-59eeb7459d8e" providerId="ADAL" clId="{BBE45BD1-D002-4F2F-AD7E-EE02CADDD6D8}" dt="2021-12-27T13:55:20.382" v="4"/>
        <pc:sldMkLst>
          <pc:docMk/>
          <pc:sldMk cId="2694520575" sldId="2378"/>
        </pc:sldMkLst>
        <pc:picChg chg="del">
          <ac:chgData name="Schildbach, Joel F." userId="7acbe993-0bc3-4ea9-a486-59eeb7459d8e" providerId="ADAL" clId="{BBE45BD1-D002-4F2F-AD7E-EE02CADDD6D8}" dt="2021-12-27T13:55:18.646" v="3" actId="478"/>
          <ac:picMkLst>
            <pc:docMk/>
            <pc:sldMk cId="2694520575" sldId="2378"/>
            <ac:picMk id="3" creationId="{F4EB249B-DBF5-41A9-A7CD-D85E72DD42D1}"/>
          </ac:picMkLst>
        </pc:picChg>
        <pc:picChg chg="add del mod">
          <ac:chgData name="Schildbach, Joel F." userId="7acbe993-0bc3-4ea9-a486-59eeb7459d8e" providerId="ADAL" clId="{BBE45BD1-D002-4F2F-AD7E-EE02CADDD6D8}" dt="2021-12-27T13:55:15.535" v="2"/>
          <ac:picMkLst>
            <pc:docMk/>
            <pc:sldMk cId="2694520575" sldId="2378"/>
            <ac:picMk id="6" creationId="{9C7D6B31-1BFA-4C10-AF69-D06394528DE5}"/>
          </ac:picMkLst>
        </pc:picChg>
        <pc:picChg chg="add mod">
          <ac:chgData name="Schildbach, Joel F." userId="7acbe993-0bc3-4ea9-a486-59eeb7459d8e" providerId="ADAL" clId="{BBE45BD1-D002-4F2F-AD7E-EE02CADDD6D8}" dt="2021-12-27T13:55:20.382" v="4"/>
          <ac:picMkLst>
            <pc:docMk/>
            <pc:sldMk cId="2694520575" sldId="2378"/>
            <ac:picMk id="7" creationId="{039656B0-8565-4AC9-B425-BD9298DABCF5}"/>
          </ac:picMkLst>
        </pc:picChg>
      </pc:sldChg>
      <pc:sldChg chg="modSp">
        <pc:chgData name="Schildbach, Joel F." userId="7acbe993-0bc3-4ea9-a486-59eeb7459d8e" providerId="ADAL" clId="{BBE45BD1-D002-4F2F-AD7E-EE02CADDD6D8}" dt="2021-12-27T13:52:07.537" v="0" actId="208"/>
        <pc:sldMkLst>
          <pc:docMk/>
          <pc:sldMk cId="3091584534" sldId="2399"/>
        </pc:sldMkLst>
        <pc:spChg chg="mod">
          <ac:chgData name="Schildbach, Joel F." userId="7acbe993-0bc3-4ea9-a486-59eeb7459d8e" providerId="ADAL" clId="{BBE45BD1-D002-4F2F-AD7E-EE02CADDD6D8}" dt="2021-12-27T13:52:07.537" v="0" actId="208"/>
          <ac:spMkLst>
            <pc:docMk/>
            <pc:sldMk cId="3091584534" sldId="2399"/>
            <ac:spMk id="5" creationId="{BB306D5E-3D81-426F-84ED-36BD424665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B6BF-C33F-4392-BC3D-2E27EB2B758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4349A-219E-45A4-A6E4-E9799664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4349A-219E-45A4-A6E4-E9799664F3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7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4349A-219E-45A4-A6E4-E9799664F3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02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0353E70-B445-4AD3-A1F4-A041FFE0D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6461C8A-AC5D-41F9-A753-1F9640EAD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D0A80EF-1AE5-4332-B617-9210B810E7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26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73833" algn="l"/>
                <a:tab pos="1949284" algn="l"/>
                <a:tab pos="2924734" algn="l"/>
                <a:tab pos="3900185" algn="l"/>
                <a:tab pos="4875635" algn="l"/>
                <a:tab pos="5851086" algn="l"/>
                <a:tab pos="6826536" algn="l"/>
                <a:tab pos="7800369" algn="l"/>
                <a:tab pos="8779055" algn="l"/>
                <a:tab pos="9752888" algn="l"/>
                <a:tab pos="10729956" algn="l"/>
              </a:tabLst>
              <a:defRPr/>
            </a:pPr>
            <a:fld id="{46829FE6-D33F-4F74-9B77-DBEE54AC4DAF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268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73833" algn="l"/>
                  <a:tab pos="1949284" algn="l"/>
                  <a:tab pos="2924734" algn="l"/>
                  <a:tab pos="3900185" algn="l"/>
                  <a:tab pos="4875635" algn="l"/>
                  <a:tab pos="5851086" algn="l"/>
                  <a:tab pos="6826536" algn="l"/>
                  <a:tab pos="7800369" algn="l"/>
                  <a:tab pos="8779055" algn="l"/>
                  <a:tab pos="9752888" algn="l"/>
                  <a:tab pos="10729956" algn="l"/>
                </a:tabLst>
                <a:defRPr/>
              </a:pPr>
              <a:t>5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1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A641220-9202-4AC8-A6C5-AA42A0FB7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8698C50-8B74-41EB-AC35-1263F763C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2510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E3103-C62B-4003-882E-B2FABCE3053B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30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0C520-2D5C-48AC-B7DB-A9F68660853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02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5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12272AD-4E26-4161-93AE-D5E4CAC8B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50413B6F-828B-4B7B-B60C-39D7EE6FE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290209E-64D4-497E-8EF4-BCF3569B4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25BB0-348E-4DAF-B347-1E9F5946A2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12272AD-4E26-4161-93AE-D5E4CAC8B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50413B6F-828B-4B7B-B60C-39D7EE6FE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290209E-64D4-497E-8EF4-BCF3569B4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25BB0-348E-4DAF-B347-1E9F5946A2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0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4349A-219E-45A4-A6E4-E9799664F3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3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4349A-219E-45A4-A6E4-E9799664F3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2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1816E1-7D1A-4668-B4F5-B746A8C9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1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24130C-95CE-4A6E-BD86-9510E851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8602E-4EA1-4653-BE2D-3B962244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EF0BB-CF22-43B5-ADB4-4B24AC1C7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EA649-8AF4-4F2F-9A21-0E5C491A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2662E2-DF3B-4976-B382-E855B344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6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E17384-A5DB-45C3-8DF6-A047BD10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0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080F-1562-4A3B-A14A-1B556FAF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0B0DB3-9E04-4EC3-9B5D-2DCA8764B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C517D5-C28A-4B40-A8A3-5BE8348B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5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5871ED-BE21-4160-99D0-D7F9405B7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EE496-80F9-4FF5-A92B-3EA3F4C869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" y="6021658"/>
            <a:ext cx="743256" cy="74714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56B8CB-54D0-417F-A936-24C84F1B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info@nsfgrf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info@nsfgrfp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C57662-BADC-41D0-8F9B-0079253D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GRFP Title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9E94B-0035-43AB-983A-FEEEEEFF0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DCC95-DEE7-4B10-8A6A-BF1D5F94D541}"/>
              </a:ext>
            </a:extLst>
          </p:cNvPr>
          <p:cNvSpPr txBox="1"/>
          <p:nvPr/>
        </p:nvSpPr>
        <p:spPr>
          <a:xfrm>
            <a:off x="4773352" y="2216754"/>
            <a:ext cx="7149829" cy="1882905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Graduate Research Fellowship Program (GRFP)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NSFGRFP.org</a:t>
            </a: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E5E894-DFFF-4E66-B565-2AB407510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38" y="879128"/>
            <a:ext cx="2067623" cy="20782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BF1D0-C556-4F6D-B7D9-D1272CDF6018}"/>
              </a:ext>
            </a:extLst>
          </p:cNvPr>
          <p:cNvSpPr txBox="1"/>
          <p:nvPr/>
        </p:nvSpPr>
        <p:spPr>
          <a:xfrm>
            <a:off x="1027393" y="5350931"/>
            <a:ext cx="7491919" cy="7448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EDUCATION AND HUMAN RESOURCES DIRECTORATE (EHR)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DIVISION OF GRADUATE EDUCATION (DGE)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8655-A95A-4356-B75E-D0276EA6A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4BEAD3-91E3-4FFC-B7DC-935959D174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8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83284F6C-6B03-4240-B5F8-452EFAC9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08"/>
          <a:stretch/>
        </p:blipFill>
        <p:spPr bwMode="auto">
          <a:xfrm>
            <a:off x="3522468" y="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39CA-F749-429B-B2CD-84906A51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49" y="912231"/>
            <a:ext cx="4492736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1546225"/>
            <a:r>
              <a:rPr lang="en-US" sz="5400" dirty="0">
                <a:solidFill>
                  <a:schemeClr val="tx1"/>
                </a:solidFill>
              </a:rPr>
              <a:t>GRFP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41913-E23A-489E-B94B-77A04EEB5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749" y="3315807"/>
            <a:ext cx="4798948" cy="26662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49B60D-6855-4A51-B413-BBFE59D5DD90}"/>
              </a:ext>
            </a:extLst>
          </p:cNvPr>
          <p:cNvSpPr/>
          <p:nvPr/>
        </p:nvSpPr>
        <p:spPr>
          <a:xfrm>
            <a:off x="8155749" y="298642"/>
            <a:ext cx="3665157" cy="8626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nsfgrfp.org/reviewers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306D5E-3D81-426F-84ED-36BD4246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4" y="2036943"/>
            <a:ext cx="5787957" cy="4179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1313" indent="-341313" algn="l" defTabSz="457200" rtl="0" eaLnBrk="0" fontAlgn="base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Research Fellowship Program</a:t>
            </a: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of Graduate Education (DGE)</a:t>
            </a: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www.nsf.gov/grfp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info@nsfgrfp.org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www.nsfgrfp.org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193A77-14E2-4DB3-8A4C-2E657031A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1092" y="2443480"/>
            <a:ext cx="50334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966B1C7-FC79-4E9F-AFD1-6B591E2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3" y="136525"/>
            <a:ext cx="1598782" cy="16069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5DB1A-8F70-498B-ABBE-B2EA71FD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3CB849-FF67-A84E-B8F0-AB89CD61E9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8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83284F6C-6B03-4240-B5F8-452EFAC9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0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39CA-F749-429B-B2CD-84906A51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0" y="1395479"/>
            <a:ext cx="5339043" cy="91147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Graduate Research Fellowship Program</a:t>
            </a:r>
            <a:br>
              <a:rPr lang="en-US" sz="24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GRFP)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306D5E-3D81-426F-84ED-36BD4246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70" y="2542285"/>
            <a:ext cx="5787957" cy="4179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457200" rtl="0" eaLnBrk="0" fontAlgn="base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12713" lvl="0" indent="0" algn="ctr" defTabSz="914400" eaLnBrk="1" hangingPunct="1">
              <a:lnSpc>
                <a:spcPct val="90000"/>
              </a:lnSpc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Human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Resources (EHR)</a:t>
            </a:r>
          </a:p>
          <a:p>
            <a:pPr marL="112713" lvl="0" indent="0" algn="ctr" defTabSz="914400" eaLnBrk="1" hangingPunct="1">
              <a:lnSpc>
                <a:spcPct val="90000"/>
              </a:lnSpc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of Graduate Education (DGE)</a:t>
            </a: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2713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www.nsf.gov/grfp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info@nsfgrfp.org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www.nsfgrfp.org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193A77-14E2-4DB3-8A4C-2E657031A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1092" y="2443480"/>
            <a:ext cx="50334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C88A8EF-8EDD-4F56-9743-FB9EA3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6" y="5220437"/>
            <a:ext cx="1046759" cy="10521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572D3D-70EC-4E50-9EBE-35C5C4EF2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7" y="62794"/>
            <a:ext cx="1487750" cy="14961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5DB1A-8F70-498B-ABBE-B2EA71FD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3CB849-FF67-A84E-B8F0-AB89CD61E9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0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F1B6D-0176-4E9E-93DC-2021C738E9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9750" y="530940"/>
            <a:ext cx="8484624" cy="1111334"/>
          </a:xfrm>
        </p:spPr>
        <p:txBody>
          <a:bodyPr/>
          <a:lstStyle/>
          <a:p>
            <a:r>
              <a:rPr lang="en-US" dirty="0"/>
              <a:t>GRFP Infographic</a:t>
            </a:r>
          </a:p>
        </p:txBody>
      </p:sp>
      <p:pic>
        <p:nvPicPr>
          <p:cNvPr id="5" name="Picture 4" descr="Infographic about NSF GRFP including that the program has been running since 1952, over 60,000 awards have been made, that the award includes a stipend of $34,000 and a cost of education allowance of $12,000, and that it is open to students who are or will be pursuing reseach-based master's or doctoral degrees in eligible fields.">
            <a:extLst>
              <a:ext uri="{FF2B5EF4-FFF2-40B4-BE49-F238E27FC236}">
                <a16:creationId xmlns:a16="http://schemas.microsoft.com/office/drawing/2014/main" id="{00A611FA-8F13-4C6F-B308-952D1DEF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t="12803" r="9294" b="5169"/>
          <a:stretch/>
        </p:blipFill>
        <p:spPr>
          <a:xfrm>
            <a:off x="1080392" y="492263"/>
            <a:ext cx="9676784" cy="586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C7C3C0-48EB-49EE-8764-5FC7B3690008}"/>
              </a:ext>
            </a:extLst>
          </p:cNvPr>
          <p:cNvSpPr txBox="1"/>
          <p:nvPr/>
        </p:nvSpPr>
        <p:spPr>
          <a:xfrm>
            <a:off x="3721645" y="2036041"/>
            <a:ext cx="1892031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 from every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3215A-5CF3-41A4-9243-F0B6817066EB}"/>
              </a:ext>
            </a:extLst>
          </p:cNvPr>
          <p:cNvSpPr txBox="1"/>
          <p:nvPr/>
        </p:nvSpPr>
        <p:spPr>
          <a:xfrm>
            <a:off x="5613676" y="5642202"/>
            <a:ext cx="4151279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major field has numerous sub-fields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D2C19B-8EFB-453E-A122-C1D5719DE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BEAD3-91E3-4FFC-B7DC-935959D174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9EC20-78C6-49D7-9330-DA5F7518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3494362" cy="2743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+mn-lt"/>
              </a:rPr>
              <a:t>GRFP Goals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B73C-DF38-46FE-A759-63424A13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  <a:noFill/>
          <a:ln w="190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442545154">
                  <a:custGeom>
                    <a:avLst/>
                    <a:gdLst>
                      <a:gd name="connsiteX0" fmla="*/ 0 w 6377769"/>
                      <a:gd name="connsiteY0" fmla="*/ 0 h 4930246"/>
                      <a:gd name="connsiteX1" fmla="*/ 452242 w 6377769"/>
                      <a:gd name="connsiteY1" fmla="*/ 0 h 4930246"/>
                      <a:gd name="connsiteX2" fmla="*/ 1159594 w 6377769"/>
                      <a:gd name="connsiteY2" fmla="*/ 0 h 4930246"/>
                      <a:gd name="connsiteX3" fmla="*/ 1548058 w 6377769"/>
                      <a:gd name="connsiteY3" fmla="*/ 0 h 4930246"/>
                      <a:gd name="connsiteX4" fmla="*/ 2255411 w 6377769"/>
                      <a:gd name="connsiteY4" fmla="*/ 0 h 4930246"/>
                      <a:gd name="connsiteX5" fmla="*/ 2707653 w 6377769"/>
                      <a:gd name="connsiteY5" fmla="*/ 0 h 4930246"/>
                      <a:gd name="connsiteX6" fmla="*/ 3096117 w 6377769"/>
                      <a:gd name="connsiteY6" fmla="*/ 0 h 4930246"/>
                      <a:gd name="connsiteX7" fmla="*/ 3612136 w 6377769"/>
                      <a:gd name="connsiteY7" fmla="*/ 0 h 4930246"/>
                      <a:gd name="connsiteX8" fmla="*/ 4128156 w 6377769"/>
                      <a:gd name="connsiteY8" fmla="*/ 0 h 4930246"/>
                      <a:gd name="connsiteX9" fmla="*/ 4771731 w 6377769"/>
                      <a:gd name="connsiteY9" fmla="*/ 0 h 4930246"/>
                      <a:gd name="connsiteX10" fmla="*/ 5223973 w 6377769"/>
                      <a:gd name="connsiteY10" fmla="*/ 0 h 4930246"/>
                      <a:gd name="connsiteX11" fmla="*/ 6377769 w 6377769"/>
                      <a:gd name="connsiteY11" fmla="*/ 0 h 4930246"/>
                      <a:gd name="connsiteX12" fmla="*/ 6377769 w 6377769"/>
                      <a:gd name="connsiteY12" fmla="*/ 449200 h 4930246"/>
                      <a:gd name="connsiteX13" fmla="*/ 6377769 w 6377769"/>
                      <a:gd name="connsiteY13" fmla="*/ 947703 h 4930246"/>
                      <a:gd name="connsiteX14" fmla="*/ 6377769 w 6377769"/>
                      <a:gd name="connsiteY14" fmla="*/ 1495508 h 4930246"/>
                      <a:gd name="connsiteX15" fmla="*/ 6377769 w 6377769"/>
                      <a:gd name="connsiteY15" fmla="*/ 2092616 h 4930246"/>
                      <a:gd name="connsiteX16" fmla="*/ 6377769 w 6377769"/>
                      <a:gd name="connsiteY16" fmla="*/ 2739026 h 4930246"/>
                      <a:gd name="connsiteX17" fmla="*/ 6377769 w 6377769"/>
                      <a:gd name="connsiteY17" fmla="*/ 3385436 h 4930246"/>
                      <a:gd name="connsiteX18" fmla="*/ 6377769 w 6377769"/>
                      <a:gd name="connsiteY18" fmla="*/ 4031846 h 4930246"/>
                      <a:gd name="connsiteX19" fmla="*/ 6377769 w 6377769"/>
                      <a:gd name="connsiteY19" fmla="*/ 4930246 h 4930246"/>
                      <a:gd name="connsiteX20" fmla="*/ 5861750 w 6377769"/>
                      <a:gd name="connsiteY20" fmla="*/ 4930246 h 4930246"/>
                      <a:gd name="connsiteX21" fmla="*/ 5218175 w 6377769"/>
                      <a:gd name="connsiteY21" fmla="*/ 4930246 h 4930246"/>
                      <a:gd name="connsiteX22" fmla="*/ 4829711 w 6377769"/>
                      <a:gd name="connsiteY22" fmla="*/ 4930246 h 4930246"/>
                      <a:gd name="connsiteX23" fmla="*/ 4122358 w 6377769"/>
                      <a:gd name="connsiteY23" fmla="*/ 4930246 h 4930246"/>
                      <a:gd name="connsiteX24" fmla="*/ 3415005 w 6377769"/>
                      <a:gd name="connsiteY24" fmla="*/ 4930246 h 4930246"/>
                      <a:gd name="connsiteX25" fmla="*/ 2771431 w 6377769"/>
                      <a:gd name="connsiteY25" fmla="*/ 4930246 h 4930246"/>
                      <a:gd name="connsiteX26" fmla="*/ 2382966 w 6377769"/>
                      <a:gd name="connsiteY26" fmla="*/ 4930246 h 4930246"/>
                      <a:gd name="connsiteX27" fmla="*/ 1739392 w 6377769"/>
                      <a:gd name="connsiteY27" fmla="*/ 4930246 h 4930246"/>
                      <a:gd name="connsiteX28" fmla="*/ 1095817 w 6377769"/>
                      <a:gd name="connsiteY28" fmla="*/ 4930246 h 4930246"/>
                      <a:gd name="connsiteX29" fmla="*/ 707353 w 6377769"/>
                      <a:gd name="connsiteY29" fmla="*/ 4930246 h 4930246"/>
                      <a:gd name="connsiteX30" fmla="*/ 0 w 6377769"/>
                      <a:gd name="connsiteY30" fmla="*/ 4930246 h 4930246"/>
                      <a:gd name="connsiteX31" fmla="*/ 0 w 6377769"/>
                      <a:gd name="connsiteY31" fmla="*/ 4283836 h 4930246"/>
                      <a:gd name="connsiteX32" fmla="*/ 0 w 6377769"/>
                      <a:gd name="connsiteY32" fmla="*/ 3686728 h 4930246"/>
                      <a:gd name="connsiteX33" fmla="*/ 0 w 6377769"/>
                      <a:gd name="connsiteY33" fmla="*/ 3089621 h 4930246"/>
                      <a:gd name="connsiteX34" fmla="*/ 0 w 6377769"/>
                      <a:gd name="connsiteY34" fmla="*/ 2689723 h 4930246"/>
                      <a:gd name="connsiteX35" fmla="*/ 0 w 6377769"/>
                      <a:gd name="connsiteY35" fmla="*/ 2240523 h 4930246"/>
                      <a:gd name="connsiteX36" fmla="*/ 0 w 6377769"/>
                      <a:gd name="connsiteY36" fmla="*/ 1643415 h 4930246"/>
                      <a:gd name="connsiteX37" fmla="*/ 0 w 6377769"/>
                      <a:gd name="connsiteY37" fmla="*/ 1046308 h 4930246"/>
                      <a:gd name="connsiteX38" fmla="*/ 0 w 6377769"/>
                      <a:gd name="connsiteY38" fmla="*/ 0 h 4930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6377769" h="4930246" fill="none" extrusionOk="0">
                        <a:moveTo>
                          <a:pt x="0" y="0"/>
                        </a:moveTo>
                        <a:cubicBezTo>
                          <a:pt x="179193" y="-35180"/>
                          <a:pt x="274555" y="46514"/>
                          <a:pt x="452242" y="0"/>
                        </a:cubicBezTo>
                        <a:cubicBezTo>
                          <a:pt x="629929" y="-46514"/>
                          <a:pt x="1009314" y="58869"/>
                          <a:pt x="1159594" y="0"/>
                        </a:cubicBezTo>
                        <a:cubicBezTo>
                          <a:pt x="1309874" y="-58869"/>
                          <a:pt x="1388743" y="4170"/>
                          <a:pt x="1548058" y="0"/>
                        </a:cubicBezTo>
                        <a:cubicBezTo>
                          <a:pt x="1707373" y="-4170"/>
                          <a:pt x="1924201" y="46310"/>
                          <a:pt x="2255411" y="0"/>
                        </a:cubicBezTo>
                        <a:cubicBezTo>
                          <a:pt x="2586621" y="-46310"/>
                          <a:pt x="2495750" y="11613"/>
                          <a:pt x="2707653" y="0"/>
                        </a:cubicBezTo>
                        <a:cubicBezTo>
                          <a:pt x="2919556" y="-11613"/>
                          <a:pt x="2917302" y="42255"/>
                          <a:pt x="3096117" y="0"/>
                        </a:cubicBezTo>
                        <a:cubicBezTo>
                          <a:pt x="3274932" y="-42255"/>
                          <a:pt x="3507590" y="12961"/>
                          <a:pt x="3612136" y="0"/>
                        </a:cubicBezTo>
                        <a:cubicBezTo>
                          <a:pt x="3716682" y="-12961"/>
                          <a:pt x="3910111" y="54374"/>
                          <a:pt x="4128156" y="0"/>
                        </a:cubicBezTo>
                        <a:cubicBezTo>
                          <a:pt x="4346201" y="-54374"/>
                          <a:pt x="4542904" y="75536"/>
                          <a:pt x="4771731" y="0"/>
                        </a:cubicBezTo>
                        <a:cubicBezTo>
                          <a:pt x="5000559" y="-75536"/>
                          <a:pt x="5113780" y="26112"/>
                          <a:pt x="5223973" y="0"/>
                        </a:cubicBezTo>
                        <a:cubicBezTo>
                          <a:pt x="5334166" y="-26112"/>
                          <a:pt x="5979517" y="106494"/>
                          <a:pt x="6377769" y="0"/>
                        </a:cubicBezTo>
                        <a:cubicBezTo>
                          <a:pt x="6425287" y="207391"/>
                          <a:pt x="6357267" y="253420"/>
                          <a:pt x="6377769" y="449200"/>
                        </a:cubicBezTo>
                        <a:cubicBezTo>
                          <a:pt x="6398271" y="644980"/>
                          <a:pt x="6324041" y="766229"/>
                          <a:pt x="6377769" y="947703"/>
                        </a:cubicBezTo>
                        <a:cubicBezTo>
                          <a:pt x="6431497" y="1129177"/>
                          <a:pt x="6364483" y="1349004"/>
                          <a:pt x="6377769" y="1495508"/>
                        </a:cubicBezTo>
                        <a:cubicBezTo>
                          <a:pt x="6391055" y="1642013"/>
                          <a:pt x="6336560" y="1811841"/>
                          <a:pt x="6377769" y="2092616"/>
                        </a:cubicBezTo>
                        <a:cubicBezTo>
                          <a:pt x="6418978" y="2373391"/>
                          <a:pt x="6349765" y="2552238"/>
                          <a:pt x="6377769" y="2739026"/>
                        </a:cubicBezTo>
                        <a:cubicBezTo>
                          <a:pt x="6405773" y="2925814"/>
                          <a:pt x="6332713" y="3181071"/>
                          <a:pt x="6377769" y="3385436"/>
                        </a:cubicBezTo>
                        <a:cubicBezTo>
                          <a:pt x="6422825" y="3589801"/>
                          <a:pt x="6313695" y="3894427"/>
                          <a:pt x="6377769" y="4031846"/>
                        </a:cubicBezTo>
                        <a:cubicBezTo>
                          <a:pt x="6441843" y="4169265"/>
                          <a:pt x="6312457" y="4549140"/>
                          <a:pt x="6377769" y="4930246"/>
                        </a:cubicBezTo>
                        <a:cubicBezTo>
                          <a:pt x="6121678" y="4939086"/>
                          <a:pt x="6085960" y="4872417"/>
                          <a:pt x="5861750" y="4930246"/>
                        </a:cubicBezTo>
                        <a:cubicBezTo>
                          <a:pt x="5637540" y="4988075"/>
                          <a:pt x="5428205" y="4927832"/>
                          <a:pt x="5218175" y="4930246"/>
                        </a:cubicBezTo>
                        <a:cubicBezTo>
                          <a:pt x="5008146" y="4932660"/>
                          <a:pt x="4968553" y="4925312"/>
                          <a:pt x="4829711" y="4930246"/>
                        </a:cubicBezTo>
                        <a:cubicBezTo>
                          <a:pt x="4690869" y="4935180"/>
                          <a:pt x="4434176" y="4862925"/>
                          <a:pt x="4122358" y="4930246"/>
                        </a:cubicBezTo>
                        <a:cubicBezTo>
                          <a:pt x="3810540" y="4997567"/>
                          <a:pt x="3566797" y="4911482"/>
                          <a:pt x="3415005" y="4930246"/>
                        </a:cubicBezTo>
                        <a:cubicBezTo>
                          <a:pt x="3263213" y="4949010"/>
                          <a:pt x="2932542" y="4899129"/>
                          <a:pt x="2771431" y="4930246"/>
                        </a:cubicBezTo>
                        <a:cubicBezTo>
                          <a:pt x="2610320" y="4961363"/>
                          <a:pt x="2472213" y="4918397"/>
                          <a:pt x="2382966" y="4930246"/>
                        </a:cubicBezTo>
                        <a:cubicBezTo>
                          <a:pt x="2293720" y="4942095"/>
                          <a:pt x="2027467" y="4880366"/>
                          <a:pt x="1739392" y="4930246"/>
                        </a:cubicBezTo>
                        <a:cubicBezTo>
                          <a:pt x="1451317" y="4980126"/>
                          <a:pt x="1234951" y="4878380"/>
                          <a:pt x="1095817" y="4930246"/>
                        </a:cubicBezTo>
                        <a:cubicBezTo>
                          <a:pt x="956683" y="4982112"/>
                          <a:pt x="799569" y="4884335"/>
                          <a:pt x="707353" y="4930246"/>
                        </a:cubicBezTo>
                        <a:cubicBezTo>
                          <a:pt x="615137" y="4976157"/>
                          <a:pt x="232855" y="4875130"/>
                          <a:pt x="0" y="4930246"/>
                        </a:cubicBezTo>
                        <a:cubicBezTo>
                          <a:pt x="-42331" y="4696253"/>
                          <a:pt x="4327" y="4438764"/>
                          <a:pt x="0" y="4283836"/>
                        </a:cubicBezTo>
                        <a:cubicBezTo>
                          <a:pt x="-4327" y="4128908"/>
                          <a:pt x="59506" y="3970704"/>
                          <a:pt x="0" y="3686728"/>
                        </a:cubicBezTo>
                        <a:cubicBezTo>
                          <a:pt x="-59506" y="3402752"/>
                          <a:pt x="64984" y="3304804"/>
                          <a:pt x="0" y="3089621"/>
                        </a:cubicBezTo>
                        <a:cubicBezTo>
                          <a:pt x="-64984" y="2874438"/>
                          <a:pt x="246" y="2830673"/>
                          <a:pt x="0" y="2689723"/>
                        </a:cubicBezTo>
                        <a:cubicBezTo>
                          <a:pt x="-246" y="2548773"/>
                          <a:pt x="45060" y="2440222"/>
                          <a:pt x="0" y="2240523"/>
                        </a:cubicBezTo>
                        <a:cubicBezTo>
                          <a:pt x="-45060" y="2040824"/>
                          <a:pt x="56305" y="1893643"/>
                          <a:pt x="0" y="1643415"/>
                        </a:cubicBezTo>
                        <a:cubicBezTo>
                          <a:pt x="-56305" y="1393187"/>
                          <a:pt x="11993" y="1175231"/>
                          <a:pt x="0" y="1046308"/>
                        </a:cubicBezTo>
                        <a:cubicBezTo>
                          <a:pt x="-11993" y="917385"/>
                          <a:pt x="65371" y="391137"/>
                          <a:pt x="0" y="0"/>
                        </a:cubicBezTo>
                        <a:close/>
                      </a:path>
                      <a:path w="6377769" h="4930246" stroke="0" extrusionOk="0">
                        <a:moveTo>
                          <a:pt x="0" y="0"/>
                        </a:moveTo>
                        <a:cubicBezTo>
                          <a:pt x="172997" y="-23516"/>
                          <a:pt x="332032" y="61168"/>
                          <a:pt x="516019" y="0"/>
                        </a:cubicBezTo>
                        <a:cubicBezTo>
                          <a:pt x="700006" y="-61168"/>
                          <a:pt x="867009" y="12551"/>
                          <a:pt x="968261" y="0"/>
                        </a:cubicBezTo>
                        <a:cubicBezTo>
                          <a:pt x="1069513" y="-12551"/>
                          <a:pt x="1345353" y="16729"/>
                          <a:pt x="1484281" y="0"/>
                        </a:cubicBezTo>
                        <a:cubicBezTo>
                          <a:pt x="1623209" y="-16729"/>
                          <a:pt x="1837920" y="38057"/>
                          <a:pt x="1936523" y="0"/>
                        </a:cubicBezTo>
                        <a:cubicBezTo>
                          <a:pt x="2035126" y="-38057"/>
                          <a:pt x="2392047" y="38096"/>
                          <a:pt x="2643875" y="0"/>
                        </a:cubicBezTo>
                        <a:cubicBezTo>
                          <a:pt x="2895703" y="-38096"/>
                          <a:pt x="2954894" y="2149"/>
                          <a:pt x="3096117" y="0"/>
                        </a:cubicBezTo>
                        <a:cubicBezTo>
                          <a:pt x="3237340" y="-2149"/>
                          <a:pt x="3371292" y="41241"/>
                          <a:pt x="3548359" y="0"/>
                        </a:cubicBezTo>
                        <a:cubicBezTo>
                          <a:pt x="3725426" y="-41241"/>
                          <a:pt x="3921454" y="48735"/>
                          <a:pt x="4128156" y="0"/>
                        </a:cubicBezTo>
                        <a:cubicBezTo>
                          <a:pt x="4334858" y="-48735"/>
                          <a:pt x="4428649" y="49516"/>
                          <a:pt x="4644175" y="0"/>
                        </a:cubicBezTo>
                        <a:cubicBezTo>
                          <a:pt x="4859701" y="-49516"/>
                          <a:pt x="4884963" y="36041"/>
                          <a:pt x="5032640" y="0"/>
                        </a:cubicBezTo>
                        <a:cubicBezTo>
                          <a:pt x="5180317" y="-36041"/>
                          <a:pt x="5414243" y="36396"/>
                          <a:pt x="5612437" y="0"/>
                        </a:cubicBezTo>
                        <a:cubicBezTo>
                          <a:pt x="5810631" y="-36396"/>
                          <a:pt x="6059045" y="19255"/>
                          <a:pt x="6377769" y="0"/>
                        </a:cubicBezTo>
                        <a:cubicBezTo>
                          <a:pt x="6395064" y="151240"/>
                          <a:pt x="6335880" y="325583"/>
                          <a:pt x="6377769" y="498503"/>
                        </a:cubicBezTo>
                        <a:cubicBezTo>
                          <a:pt x="6419658" y="671423"/>
                          <a:pt x="6356783" y="747217"/>
                          <a:pt x="6377769" y="898400"/>
                        </a:cubicBezTo>
                        <a:cubicBezTo>
                          <a:pt x="6398755" y="1049583"/>
                          <a:pt x="6341561" y="1192307"/>
                          <a:pt x="6377769" y="1446205"/>
                        </a:cubicBezTo>
                        <a:cubicBezTo>
                          <a:pt x="6413977" y="1700104"/>
                          <a:pt x="6344548" y="1770988"/>
                          <a:pt x="6377769" y="1944708"/>
                        </a:cubicBezTo>
                        <a:cubicBezTo>
                          <a:pt x="6410990" y="2118428"/>
                          <a:pt x="6360281" y="2303112"/>
                          <a:pt x="6377769" y="2443211"/>
                        </a:cubicBezTo>
                        <a:cubicBezTo>
                          <a:pt x="6395257" y="2583310"/>
                          <a:pt x="6341750" y="2727122"/>
                          <a:pt x="6377769" y="2843109"/>
                        </a:cubicBezTo>
                        <a:cubicBezTo>
                          <a:pt x="6413788" y="2959096"/>
                          <a:pt x="6356725" y="3126605"/>
                          <a:pt x="6377769" y="3243006"/>
                        </a:cubicBezTo>
                        <a:cubicBezTo>
                          <a:pt x="6398813" y="3359407"/>
                          <a:pt x="6370456" y="3543732"/>
                          <a:pt x="6377769" y="3642904"/>
                        </a:cubicBezTo>
                        <a:cubicBezTo>
                          <a:pt x="6385082" y="3742076"/>
                          <a:pt x="6322097" y="3934709"/>
                          <a:pt x="6377769" y="4190709"/>
                        </a:cubicBezTo>
                        <a:cubicBezTo>
                          <a:pt x="6433441" y="4446710"/>
                          <a:pt x="6333412" y="4638340"/>
                          <a:pt x="6377769" y="4930246"/>
                        </a:cubicBezTo>
                        <a:cubicBezTo>
                          <a:pt x="6291436" y="4958178"/>
                          <a:pt x="6166760" y="4901013"/>
                          <a:pt x="5989305" y="4930246"/>
                        </a:cubicBezTo>
                        <a:cubicBezTo>
                          <a:pt x="5811850" y="4959479"/>
                          <a:pt x="5719256" y="4888134"/>
                          <a:pt x="5537063" y="4930246"/>
                        </a:cubicBezTo>
                        <a:cubicBezTo>
                          <a:pt x="5354870" y="4972358"/>
                          <a:pt x="5163558" y="4903876"/>
                          <a:pt x="5021044" y="4930246"/>
                        </a:cubicBezTo>
                        <a:cubicBezTo>
                          <a:pt x="4878530" y="4956616"/>
                          <a:pt x="4758052" y="4902523"/>
                          <a:pt x="4568802" y="4930246"/>
                        </a:cubicBezTo>
                        <a:cubicBezTo>
                          <a:pt x="4379552" y="4957969"/>
                          <a:pt x="4265768" y="4891850"/>
                          <a:pt x="4116560" y="4930246"/>
                        </a:cubicBezTo>
                        <a:cubicBezTo>
                          <a:pt x="3967352" y="4968642"/>
                          <a:pt x="3828341" y="4906093"/>
                          <a:pt x="3600540" y="4930246"/>
                        </a:cubicBezTo>
                        <a:cubicBezTo>
                          <a:pt x="3372739" y="4954399"/>
                          <a:pt x="3260782" y="4891363"/>
                          <a:pt x="3084521" y="4930246"/>
                        </a:cubicBezTo>
                        <a:cubicBezTo>
                          <a:pt x="2908260" y="4969129"/>
                          <a:pt x="2589674" y="4914988"/>
                          <a:pt x="2377168" y="4930246"/>
                        </a:cubicBezTo>
                        <a:cubicBezTo>
                          <a:pt x="2164662" y="4945504"/>
                          <a:pt x="1994707" y="4889689"/>
                          <a:pt x="1733594" y="4930246"/>
                        </a:cubicBezTo>
                        <a:cubicBezTo>
                          <a:pt x="1472481" y="4970803"/>
                          <a:pt x="1466024" y="4927250"/>
                          <a:pt x="1345129" y="4930246"/>
                        </a:cubicBezTo>
                        <a:cubicBezTo>
                          <a:pt x="1224234" y="4933242"/>
                          <a:pt x="991223" y="4882177"/>
                          <a:pt x="892888" y="4930246"/>
                        </a:cubicBezTo>
                        <a:cubicBezTo>
                          <a:pt x="794553" y="4978315"/>
                          <a:pt x="324118" y="4861513"/>
                          <a:pt x="0" y="4930246"/>
                        </a:cubicBezTo>
                        <a:cubicBezTo>
                          <a:pt x="-10713" y="4715463"/>
                          <a:pt x="64657" y="4597920"/>
                          <a:pt x="0" y="4283836"/>
                        </a:cubicBezTo>
                        <a:cubicBezTo>
                          <a:pt x="-64657" y="3969752"/>
                          <a:pt x="11433" y="3951409"/>
                          <a:pt x="0" y="3686728"/>
                        </a:cubicBezTo>
                        <a:cubicBezTo>
                          <a:pt x="-11433" y="3422047"/>
                          <a:pt x="20234" y="3433405"/>
                          <a:pt x="0" y="3188226"/>
                        </a:cubicBezTo>
                        <a:cubicBezTo>
                          <a:pt x="-20234" y="2943047"/>
                          <a:pt x="50554" y="2904987"/>
                          <a:pt x="0" y="2739026"/>
                        </a:cubicBezTo>
                        <a:cubicBezTo>
                          <a:pt x="-50554" y="2573065"/>
                          <a:pt x="14313" y="2389358"/>
                          <a:pt x="0" y="2240523"/>
                        </a:cubicBezTo>
                        <a:cubicBezTo>
                          <a:pt x="-14313" y="2091688"/>
                          <a:pt x="7164" y="1806612"/>
                          <a:pt x="0" y="1692718"/>
                        </a:cubicBezTo>
                        <a:cubicBezTo>
                          <a:pt x="-7164" y="1578824"/>
                          <a:pt x="21052" y="1329312"/>
                          <a:pt x="0" y="1194215"/>
                        </a:cubicBezTo>
                        <a:cubicBezTo>
                          <a:pt x="-21052" y="1059118"/>
                          <a:pt x="107" y="949326"/>
                          <a:pt x="0" y="745015"/>
                        </a:cubicBezTo>
                        <a:cubicBezTo>
                          <a:pt x="-107" y="540704"/>
                          <a:pt x="2423" y="2661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/>
              <a:t>The overall goal of the Graduate Research Fellowship Program is to recruit individuals into Science, Technology, Engineering, and Mathematics (STEM) fields</a:t>
            </a:r>
          </a:p>
          <a:p>
            <a:pPr lvl="1"/>
            <a:r>
              <a:rPr lang="en-US" dirty="0"/>
              <a:t>To select, recognize, and financially support individuals who have </a:t>
            </a:r>
            <a:r>
              <a:rPr lang="en-US" u="sng" dirty="0"/>
              <a:t>demonstrated the potential</a:t>
            </a:r>
            <a:r>
              <a:rPr lang="en-US" dirty="0"/>
              <a:t> to be high achieving scientists and engineers, </a:t>
            </a:r>
            <a:r>
              <a:rPr lang="en-US" u="sng" dirty="0"/>
              <a:t>early in their careers</a:t>
            </a:r>
          </a:p>
          <a:p>
            <a:pPr lvl="1"/>
            <a:r>
              <a:rPr lang="en-US" dirty="0"/>
              <a:t>To </a:t>
            </a:r>
            <a:r>
              <a:rPr lang="en-US" u="sng" dirty="0"/>
              <a:t>broaden participation </a:t>
            </a:r>
            <a:r>
              <a:rPr lang="en-US" dirty="0"/>
              <a:t>in science and engineering of underrepresented groups, including women, minorities, persons with disabilities, and veterans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D5CC2-E73C-444B-8EEF-0A6BFF870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153" y="6172835"/>
            <a:ext cx="782283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4BEAD3-91E3-4FFC-B7DC-935959D17485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7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0F89B39-4348-4C62-9A88-1C67BBA8B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52" y="494406"/>
            <a:ext cx="5120114" cy="1692794"/>
          </a:xfrm>
        </p:spPr>
        <p:txBody>
          <a:bodyPr>
            <a:normAutofit/>
          </a:bodyPr>
          <a:lstStyle/>
          <a:p>
            <a:pPr algn="ctr"/>
            <a:r>
              <a:rPr lang="en-US" altLang="en-US" b="0" dirty="0">
                <a:latin typeface="+mn-lt"/>
              </a:rPr>
              <a:t>National Science Foundation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87660DD-E7AA-4AE7-8062-58D13DBF0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169" y="2575042"/>
            <a:ext cx="5440680" cy="26876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en-US" sz="2600" dirty="0"/>
              <a:t>Graduate Research Fellowship Program</a:t>
            </a:r>
          </a:p>
          <a:p>
            <a:pPr marL="0" indent="0" algn="ctr">
              <a:buNone/>
            </a:pPr>
            <a:r>
              <a:rPr lang="en-US" altLang="en-US" dirty="0"/>
              <a:t>(GRFP)</a:t>
            </a:r>
          </a:p>
          <a:p>
            <a:pPr marL="0" indent="0" algn="ctr">
              <a:buNone/>
            </a:pPr>
            <a:endParaRPr lang="en-US" altLang="en-US" sz="1050" dirty="0"/>
          </a:p>
          <a:p>
            <a:pPr marL="0" indent="0" algn="ctr">
              <a:buNone/>
            </a:pPr>
            <a:r>
              <a:rPr lang="en-US" altLang="en-US" sz="3200" b="1" dirty="0">
                <a:solidFill>
                  <a:schemeClr val="accent4"/>
                </a:solidFill>
              </a:rPr>
              <a:t>ELIGIBILITY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D4AB94-114D-4C00-9CCB-7CE2C2A43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5309" r="3934" b="-1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0E4E-BE93-43F6-A1FC-7079327D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4148" y="6190096"/>
            <a:ext cx="1165860" cy="365125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3CB849-FF67-A84E-B8F0-AB89CD61E9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4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3">
            <a:extLst>
              <a:ext uri="{FF2B5EF4-FFF2-40B4-BE49-F238E27FC236}">
                <a16:creationId xmlns:a16="http://schemas.microsoft.com/office/drawing/2014/main" id="{BB5C0A24-E2B6-4EAA-AD3F-5FE5D5E82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194" y="340697"/>
            <a:ext cx="10886449" cy="74612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indent="117475"/>
            <a:r>
              <a:rPr lang="en-US" altLang="en-US" sz="4000" b="1" dirty="0"/>
              <a:t>GRFP Eligibility - </a:t>
            </a:r>
            <a:r>
              <a:rPr lang="da-DK" sz="4000" dirty="0"/>
              <a:t>NSF 21-602</a:t>
            </a:r>
            <a:endParaRPr lang="en-US" altLang="en-US" sz="4000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F27CD0-4D5D-4DC7-ABFA-1CF559456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6590" y="1427519"/>
            <a:ext cx="6855695" cy="47618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65AF3-279C-4D66-9E2E-66A9394843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0688" y="1595610"/>
            <a:ext cx="46711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05" marR="0" lvl="0" indent="-341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20000"/>
                  <a:lumOff val="80000"/>
                </a:srgbClr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U.S. citizens, nationals, and permanent residents </a:t>
            </a:r>
          </a:p>
          <a:p>
            <a:pPr marL="341305" marR="0" lvl="0" indent="-341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20000"/>
                  <a:lumOff val="80000"/>
                </a:srgbClr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Early-career: undergrad &amp; graduate students </a:t>
            </a:r>
          </a:p>
          <a:p>
            <a:pPr marL="341305" marR="0" lvl="0" indent="-341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20000"/>
                  <a:lumOff val="80000"/>
                </a:srgbClr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Pursuing research-based master’s and/or doctoral degrees (no professional degrees)</a:t>
            </a:r>
          </a:p>
          <a:p>
            <a:pPr marL="341305" marR="0" lvl="0" indent="-341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20000"/>
                  <a:lumOff val="80000"/>
                </a:srgbClr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Science, Technology, Engineering, Mathematics (STEM) or STEM Education</a:t>
            </a:r>
          </a:p>
          <a:p>
            <a:pPr marL="341305" marR="0" lvl="0" indent="-341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20000"/>
                  <a:lumOff val="80000"/>
                </a:srgbClr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Full-time enrollment in graduate degree program at accredited, non-profit US institution of higher education</a:t>
            </a:r>
          </a:p>
          <a:p>
            <a:pPr marL="341305" marR="0" lvl="0" indent="-341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20000"/>
                  <a:lumOff val="80000"/>
                </a:srgbClr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foreign institutions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BB017A-FE5B-4CDB-AFA4-DE0B3070C5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152" y="1614512"/>
            <a:ext cx="6714367" cy="3698152"/>
          </a:xfrm>
        </p:spPr>
        <p:txBody>
          <a:bodyPr rtlCol="0">
            <a:noAutofit/>
          </a:bodyPr>
          <a:lstStyle/>
          <a:p>
            <a:pPr marL="82294" indent="0">
              <a:buNone/>
              <a:defRPr/>
            </a:pPr>
            <a:r>
              <a:rPr lang="en-US" sz="2000" dirty="0"/>
              <a:t>Level 1: Seniors/bachelor's degree: no graduate study</a:t>
            </a:r>
          </a:p>
          <a:p>
            <a:pPr marL="425194" indent="-342900">
              <a:defRPr/>
            </a:pPr>
            <a:endParaRPr lang="en-US" sz="300" dirty="0"/>
          </a:p>
          <a:p>
            <a:pPr marL="82294" indent="0">
              <a:buNone/>
              <a:defRPr/>
            </a:pPr>
            <a:r>
              <a:rPr lang="en-US" sz="2000" dirty="0"/>
              <a:t>Level 2: 1st-year graduate students </a:t>
            </a:r>
          </a:p>
          <a:p>
            <a:pPr marL="825235" lvl="1" indent="-342900">
              <a:defRPr/>
            </a:pPr>
            <a:r>
              <a:rPr lang="en-US" sz="1800" dirty="0"/>
              <a:t>Joint bachelor’s-master’s (completed 3 years)</a:t>
            </a:r>
          </a:p>
          <a:p>
            <a:pPr marL="82294" indent="0">
              <a:buNone/>
              <a:defRPr/>
            </a:pPr>
            <a:r>
              <a:rPr lang="en-US" sz="2000" dirty="0"/>
              <a:t>Level 3: Second-year graduate students</a:t>
            </a:r>
          </a:p>
          <a:p>
            <a:pPr marL="825235" lvl="1" indent="-342900">
              <a:defRPr/>
            </a:pPr>
            <a:r>
              <a:rPr lang="en-US" sz="1800" dirty="0"/>
              <a:t>No more than 1 academic year completed in 1st graduate degree program</a:t>
            </a:r>
          </a:p>
          <a:p>
            <a:pPr marL="825235" lvl="1" indent="-342900">
              <a:defRPr/>
            </a:pPr>
            <a:r>
              <a:rPr lang="en-US" sz="1800" dirty="0"/>
              <a:t>For joint BS/MS holders ONLY, can apply as 1st year doctoral students if went directly into PhD program, after completing joint bachelor’s-master’s degree)</a:t>
            </a:r>
          </a:p>
          <a:p>
            <a:pPr marL="82294" indent="0">
              <a:buNone/>
              <a:defRPr/>
            </a:pPr>
            <a:r>
              <a:rPr lang="en-US" sz="2000" dirty="0"/>
              <a:t>Level 4: Returning graduate students </a:t>
            </a:r>
          </a:p>
          <a:p>
            <a:pPr marL="825235" lvl="1" indent="-342900">
              <a:defRPr/>
            </a:pPr>
            <a:r>
              <a:rPr lang="en-US" sz="1800" dirty="0"/>
              <a:t>&gt; 2-year interruption in graduate study</a:t>
            </a:r>
          </a:p>
          <a:p>
            <a:pPr marL="825235" lvl="1" indent="-342900">
              <a:defRPr/>
            </a:pPr>
            <a:r>
              <a:rPr lang="en-US" sz="1800" dirty="0"/>
              <a:t>No doctorates or &gt;1 academic year in graduate program</a:t>
            </a:r>
          </a:p>
          <a:p>
            <a:pPr marL="825235" lvl="1" indent="-342900">
              <a:defRPr/>
            </a:pPr>
            <a:r>
              <a:rPr lang="en-US" sz="1800" dirty="0"/>
              <a:t>NOT ENROLLED in graduate program at application deadline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47562-2B76-461C-B59B-40C800ADD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630" y="2081719"/>
            <a:ext cx="6626889" cy="2584874"/>
          </a:xfrm>
          <a:prstGeom prst="rect">
            <a:avLst/>
          </a:prstGeom>
          <a:noFill/>
          <a:ln w="28575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F9460-AF19-4F8A-ABDA-A60866A88F0F}"/>
              </a:ext>
            </a:extLst>
          </p:cNvPr>
          <p:cNvSpPr txBox="1"/>
          <p:nvPr/>
        </p:nvSpPr>
        <p:spPr>
          <a:xfrm rot="1797398">
            <a:off x="10293794" y="1992121"/>
            <a:ext cx="1525937" cy="1168539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apply once in grad school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C4EE35-986E-4AE4-BEAC-EBCEB79CFDB1}"/>
              </a:ext>
            </a:extLst>
          </p:cNvPr>
          <p:cNvSpPr txBox="1">
            <a:spLocks/>
          </p:cNvSpPr>
          <p:nvPr/>
        </p:nvSpPr>
        <p:spPr>
          <a:xfrm>
            <a:off x="10784148" y="6190096"/>
            <a:ext cx="1165860" cy="365125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6F3CB849-FF67-A84E-B8F0-AB89CD61E90E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GB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13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>
            <a:extLst>
              <a:ext uri="{FF2B5EF4-FFF2-40B4-BE49-F238E27FC236}">
                <a16:creationId xmlns:a16="http://schemas.microsoft.com/office/drawing/2014/main" id="{1E8BA044-642A-4443-9AE5-213947D1D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941" y="344212"/>
            <a:ext cx="5789593" cy="87174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Ineligible Degree Programs</a:t>
            </a:r>
          </a:p>
        </p:txBody>
      </p:sp>
      <p:sp>
        <p:nvSpPr>
          <p:cNvPr id="36867" name="Content Placeholder 1">
            <a:extLst>
              <a:ext uri="{FF2B5EF4-FFF2-40B4-BE49-F238E27FC236}">
                <a16:creationId xmlns:a16="http://schemas.microsoft.com/office/drawing/2014/main" id="{2472506B-ADC6-4AB6-B65C-88D824A888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940" y="1352146"/>
            <a:ext cx="5789595" cy="3871608"/>
          </a:xfrm>
          <a:ln w="19050"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r>
              <a:rPr lang="en-US" altLang="en-US" sz="2400" dirty="0"/>
              <a:t>Professional degree programs </a:t>
            </a:r>
          </a:p>
          <a:p>
            <a:pPr lvl="1"/>
            <a:r>
              <a:rPr lang="en-US" altLang="en-US" dirty="0"/>
              <a:t>E.g., MBA, MD, JD, DVM, DDS</a:t>
            </a:r>
          </a:p>
          <a:p>
            <a:r>
              <a:rPr lang="en-US" altLang="en-US" sz="2400" dirty="0"/>
              <a:t>Joint science-professional degree programs</a:t>
            </a:r>
          </a:p>
          <a:p>
            <a:pPr lvl="1"/>
            <a:r>
              <a:rPr lang="en-US" altLang="en-US" dirty="0"/>
              <a:t>E.g., MD/PhD, JD/PhD</a:t>
            </a:r>
          </a:p>
          <a:p>
            <a:r>
              <a:rPr lang="en-US" altLang="en-US" sz="2400" dirty="0"/>
              <a:t>Community, Global, or Public Health (MPH)</a:t>
            </a:r>
          </a:p>
          <a:p>
            <a:r>
              <a:rPr lang="en-US" altLang="en-US" sz="2400" dirty="0"/>
              <a:t>Counseling, Social Work (MSW)</a:t>
            </a:r>
          </a:p>
          <a:p>
            <a:r>
              <a:rPr lang="en-US" altLang="en-US" sz="2400" dirty="0"/>
              <a:t>Education (except STEM education)</a:t>
            </a:r>
          </a:p>
          <a:p>
            <a:r>
              <a:rPr lang="en-US" altLang="en-US" sz="2400" dirty="0"/>
              <a:t>History (except history of science)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DF6C81-9D43-4F4B-923E-5ED1DE43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5" y="795130"/>
            <a:ext cx="4954145" cy="49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57D2E85-1FB1-4F4D-90ED-CAC66514E20A}"/>
              </a:ext>
            </a:extLst>
          </p:cNvPr>
          <p:cNvSpPr txBox="1">
            <a:spLocks noChangeArrowheads="1"/>
          </p:cNvSpPr>
          <p:nvPr/>
        </p:nvSpPr>
        <p:spPr>
          <a:xfrm>
            <a:off x="1128410" y="5910822"/>
            <a:ext cx="8472790" cy="62808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>
                <a:solidFill>
                  <a:schemeClr val="accent4"/>
                </a:solidFill>
              </a:rPr>
              <a:t>See Detailed Eligibility Requirements in the GRFP Solicitation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194B2-870C-43E7-90B7-B6A65059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680" y="6204639"/>
            <a:ext cx="101237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3879C06-4A10-4C75-ACBF-7B87BA9935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A44FB1-02E2-4641-9DE3-00AA2A38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81" y="379379"/>
            <a:ext cx="6254496" cy="6173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Ineligible Fields of Study</a:t>
            </a:r>
          </a:p>
        </p:txBody>
      </p:sp>
      <p:sp>
        <p:nvSpPr>
          <p:cNvPr id="36867" name="Content Placeholder 1">
            <a:extLst>
              <a:ext uri="{FF2B5EF4-FFF2-40B4-BE49-F238E27FC236}">
                <a16:creationId xmlns:a16="http://schemas.microsoft.com/office/drawing/2014/main" id="{2472506B-ADC6-4AB6-B65C-88D824A888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0981" y="1122870"/>
            <a:ext cx="6254496" cy="5233480"/>
          </a:xfrm>
          <a:ln w="19050">
            <a:solidFill>
              <a:schemeClr val="accent4"/>
            </a:solidFill>
          </a:ln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Research with directly health-related goals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Etiology, diagnosis, or treatment of disease or disorder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Animal models of disease for drug development/testing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Epidemiology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Disease prevention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Public, community, global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Clinical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Patient-oriented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Epidemiological and behavioral studies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Outcomes research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Health services, standard of care, health policy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Research directly leading to clinical trials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Applied research on plant pathology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Maximizing agricultural production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Impacts on food safety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194B2-870C-43E7-90B7-B6A65059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3879C06-4A10-4C75-ACBF-7B87BA9935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39656B0-8565-4AC9-B425-BD9298DA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5" y="795130"/>
            <a:ext cx="4954145" cy="49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20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B629-A1DF-41F7-95FD-977417CB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49" y="299531"/>
            <a:ext cx="9613302" cy="1325563"/>
          </a:xfrm>
        </p:spPr>
        <p:txBody>
          <a:bodyPr/>
          <a:lstStyle/>
          <a:p>
            <a:r>
              <a:rPr lang="en-US" i="1" u="sng" dirty="0"/>
              <a:t>Example</a:t>
            </a:r>
            <a:r>
              <a:rPr lang="en-US" dirty="0"/>
              <a:t> GRFP Application 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2D468-8EAD-4740-B2EA-83D3A53DA2B0}"/>
              </a:ext>
            </a:extLst>
          </p:cNvPr>
          <p:cNvSpPr txBox="1"/>
          <p:nvPr/>
        </p:nvSpPr>
        <p:spPr>
          <a:xfrm>
            <a:off x="2106038" y="1935963"/>
            <a:ext cx="191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Late October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A849F-4B8C-43D4-808B-894F97EEA583}"/>
              </a:ext>
            </a:extLst>
          </p:cNvPr>
          <p:cNvSpPr/>
          <p:nvPr/>
        </p:nvSpPr>
        <p:spPr>
          <a:xfrm>
            <a:off x="1801238" y="2579318"/>
            <a:ext cx="2286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Applications Due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3CB34-E1E4-4194-959B-78EE7606E9EF}"/>
              </a:ext>
            </a:extLst>
          </p:cNvPr>
          <p:cNvSpPr txBox="1"/>
          <p:nvPr/>
        </p:nvSpPr>
        <p:spPr>
          <a:xfrm>
            <a:off x="4726094" y="1734313"/>
            <a:ext cx="226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Shortly after application is due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01474-87CE-4834-A796-16BB518A27C2}"/>
              </a:ext>
            </a:extLst>
          </p:cNvPr>
          <p:cNvSpPr/>
          <p:nvPr/>
        </p:nvSpPr>
        <p:spPr>
          <a:xfrm>
            <a:off x="4831549" y="2589814"/>
            <a:ext cx="20574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Reference Letters  Due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847AB-2B86-4181-A333-4CC2E5234E6A}"/>
              </a:ext>
            </a:extLst>
          </p:cNvPr>
          <p:cNvSpPr txBox="1"/>
          <p:nvPr/>
        </p:nvSpPr>
        <p:spPr>
          <a:xfrm>
            <a:off x="7486983" y="1948418"/>
            <a:ext cx="2268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Level 1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D97E8-B4F7-4847-843B-18BC85032D08}"/>
              </a:ext>
            </a:extLst>
          </p:cNvPr>
          <p:cNvSpPr/>
          <p:nvPr/>
        </p:nvSpPr>
        <p:spPr>
          <a:xfrm>
            <a:off x="7592438" y="2579318"/>
            <a:ext cx="20574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Apply to Grad Schools!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B0921-048C-45FB-A2F4-9103515D5CD0}"/>
              </a:ext>
            </a:extLst>
          </p:cNvPr>
          <p:cNvSpPr/>
          <p:nvPr/>
        </p:nvSpPr>
        <p:spPr>
          <a:xfrm>
            <a:off x="1815582" y="4560518"/>
            <a:ext cx="19812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Fellowship Offers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E6C56-3962-40F3-964E-9BD9406D95FA}"/>
              </a:ext>
            </a:extLst>
          </p:cNvPr>
          <p:cNvSpPr txBox="1"/>
          <p:nvPr/>
        </p:nvSpPr>
        <p:spPr>
          <a:xfrm>
            <a:off x="1860022" y="5715297"/>
            <a:ext cx="187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March – April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E00EE5-55BE-4196-A98C-E82FB8FB03EA}"/>
              </a:ext>
            </a:extLst>
          </p:cNvPr>
          <p:cNvSpPr/>
          <p:nvPr/>
        </p:nvSpPr>
        <p:spPr>
          <a:xfrm>
            <a:off x="4544439" y="4560518"/>
            <a:ext cx="25146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Acceptance of Award and Declaration of Tenure/Res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285F0-55DC-4253-A7F9-9E4300FC14A7}"/>
              </a:ext>
            </a:extLst>
          </p:cNvPr>
          <p:cNvSpPr txBox="1"/>
          <p:nvPr/>
        </p:nvSpPr>
        <p:spPr>
          <a:xfrm>
            <a:off x="4743783" y="5715297"/>
            <a:ext cx="211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Early May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35306-509F-4792-9CF8-CC22A2B9F679}"/>
              </a:ext>
            </a:extLst>
          </p:cNvPr>
          <p:cNvSpPr/>
          <p:nvPr/>
        </p:nvSpPr>
        <p:spPr>
          <a:xfrm>
            <a:off x="7668638" y="4560518"/>
            <a:ext cx="19812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Fellowship Year Begins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BDCDC-959C-4DED-BFA5-D6303E502F53}"/>
              </a:ext>
            </a:extLst>
          </p:cNvPr>
          <p:cNvSpPr txBox="1"/>
          <p:nvPr/>
        </p:nvSpPr>
        <p:spPr>
          <a:xfrm>
            <a:off x="7516238" y="571529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Early September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B84909-7C3A-42E9-8614-6B832276A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740132" y="4151665"/>
            <a:ext cx="7424056" cy="5521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D9CCFB-198B-47E3-8EB2-1BC779C82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24327" y="3086639"/>
            <a:ext cx="685800" cy="0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0042D6-7378-431A-AE9D-0615E0503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04927" y="3086639"/>
            <a:ext cx="762000" cy="0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B6250-5264-4CF0-89CF-E21986BF7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667527" y="3086639"/>
            <a:ext cx="489857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C87EEC-5B27-40B5-9346-FD3C913F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136974" y="3097135"/>
            <a:ext cx="27214" cy="10668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40D975-8624-4F13-BF2E-64450B573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757821" y="4180796"/>
            <a:ext cx="0" cy="381000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E30F9D-977C-466C-A01E-4B159E905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814471" y="5067839"/>
            <a:ext cx="747657" cy="0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846083-4241-4C25-A544-093ADCE2C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76728" y="5067839"/>
            <a:ext cx="609599" cy="0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6FB33-9658-4438-AD49-13B17874D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6933" y="626494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BEAD3-91E3-4FFC-B7DC-935959D1748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3456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1B0CCEE83048859B7C206AFBA5C4" ma:contentTypeVersion="6" ma:contentTypeDescription="Create a new document." ma:contentTypeScope="" ma:versionID="fc046e89b865181ffc8a591737f5a7dd">
  <xsd:schema xmlns:xsd="http://www.w3.org/2001/XMLSchema" xmlns:xs="http://www.w3.org/2001/XMLSchema" xmlns:p="http://schemas.microsoft.com/office/2006/metadata/properties" xmlns:ns2="88f5b0c2-98c7-4cc6-bde8-40c2b4510517" targetNamespace="http://schemas.microsoft.com/office/2006/metadata/properties" ma:root="true" ma:fieldsID="4e043b3d491dd119723a7a06d2430c7b" ns2:_="">
    <xsd:import namespace="88f5b0c2-98c7-4cc6-bde8-40c2b45105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5b0c2-98c7-4cc6-bde8-40c2b4510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E0C087-66F0-41F3-8E4B-62D030AA7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5b0c2-98c7-4cc6-bde8-40c2b4510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B000F2-9A84-4D34-8A74-B9E9A6A06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09DA9-CFAF-4363-8BF2-36A58AB3299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8f5b0c2-98c7-4cc6-bde8-40c2b45105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584</Words>
  <Application>Microsoft Office PowerPoint</Application>
  <PresentationFormat>Widescreen</PresentationFormat>
  <Paragraphs>114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1_Office Theme</vt:lpstr>
      <vt:lpstr>GRFP Title Slide</vt:lpstr>
      <vt:lpstr>Graduate Research Fellowship Program (GRFP)</vt:lpstr>
      <vt:lpstr>GRFP Infographic</vt:lpstr>
      <vt:lpstr>GRFP Goals</vt:lpstr>
      <vt:lpstr>National Science Foundation</vt:lpstr>
      <vt:lpstr>GRFP Eligibility - NSF 21-602</vt:lpstr>
      <vt:lpstr>Ineligible Degree Programs</vt:lpstr>
      <vt:lpstr>Ineligible Fields of Study</vt:lpstr>
      <vt:lpstr>Example GRFP Application Timeline</vt:lpstr>
      <vt:lpstr>GRFP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Norman, Narcrisha S</dc:creator>
  <cp:lastModifiedBy>Schildbach, Joel F.</cp:lastModifiedBy>
  <cp:revision>43</cp:revision>
  <dcterms:created xsi:type="dcterms:W3CDTF">2020-10-01T15:24:21Z</dcterms:created>
  <dcterms:modified xsi:type="dcterms:W3CDTF">2021-12-27T13:55:34Z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0x010100E5F01B0CCEE83048859B7C206AFBA5C4</vt:lpwstr>
  </property>
</Properties>
</file>