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179" r:id="rId20"/>
    <p:sldId id="318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D35D8FF-3FE9-44FF-9BAD-629226048930}">
          <p14:sldIdLst>
            <p14:sldId id="271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3179"/>
            <p14:sldId id="3180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56"/>
    <a:srgbClr val="004D84"/>
    <a:srgbClr val="DDF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3432" autoAdjust="0"/>
  </p:normalViewPr>
  <p:slideViewPr>
    <p:cSldViewPr snapToGrid="0">
      <p:cViewPr varScale="1">
        <p:scale>
          <a:sx n="65" d="100"/>
          <a:sy n="65" d="100"/>
        </p:scale>
        <p:origin x="134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234A-F650-EE47-9C4E-2FB356B1B309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85CA0-A023-0443-9770-E1923430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The Division of Graduate Education (DGE) advocates for innovative, inclusive, high quality graduate education in the STEM (Science, Technology, Engineering, and Mathematics) fields. 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DGE manages innovative cross-Foundation programs that directly or indirectly support U.S. citizens and permanent residents in their quest to become the leading scientists and engineers of the future. 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To better inform its programs, DGE supports research and other activities that will generate exciting new ideas for the graduate education of the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5CA0-A023-0443-9770-E1923430D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5" name="Google Shape;32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19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  <p:sp>
        <p:nvSpPr>
          <p:cNvPr id="2" name="hcSlideMaster.Title SlideHeader">
            <a:extLst>
              <a:ext uri="{FF2B5EF4-FFF2-40B4-BE49-F238E27FC236}">
                <a16:creationId xmlns:a16="http://schemas.microsoft.com/office/drawing/2014/main" id="{FC68C840-FD5B-AEFE-1219-700468DD8BEE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3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F00BED9-3220-DE53-FD25-911E42BC5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60A8E-C0F7-D74A-1CDD-78AFD1C8A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pple Symbols" panose="02000000000000000000" pitchFamily="2" charset="-79"/>
              <a:buChar char="⎻"/>
              <a:defRPr sz="180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cSlideMaster.2_Title and ContentHeader">
            <a:extLst>
              <a:ext uri="{FF2B5EF4-FFF2-40B4-BE49-F238E27FC236}">
                <a16:creationId xmlns:a16="http://schemas.microsoft.com/office/drawing/2014/main" id="{006853DE-3D14-4661-7F73-B60453AD3B7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0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438150" y="1249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92202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86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sldNum" idx="12"/>
          </p:nvPr>
        </p:nvSpPr>
        <p:spPr>
          <a:xfrm>
            <a:off x="92202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hcSlideMaster.BLANKHeader">
            <a:extLst>
              <a:ext uri="{FF2B5EF4-FFF2-40B4-BE49-F238E27FC236}">
                <a16:creationId xmlns:a16="http://schemas.microsoft.com/office/drawing/2014/main" id="{4F23EFD3-257B-3E97-9016-949B7E4B3093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31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438150" y="1249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sldNum" idx="12"/>
          </p:nvPr>
        </p:nvSpPr>
        <p:spPr>
          <a:xfrm>
            <a:off x="92202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hcSlideMaster.TWO_OBJECTSHeader">
            <a:extLst>
              <a:ext uri="{FF2B5EF4-FFF2-40B4-BE49-F238E27FC236}">
                <a16:creationId xmlns:a16="http://schemas.microsoft.com/office/drawing/2014/main" id="{E64F59F1-960C-4DC4-13EF-015D6A822D47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9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@@T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</p:spTree>
    <p:extLst>
      <p:ext uri="{BB962C8B-B14F-4D97-AF65-F5344CB8AC3E}">
        <p14:creationId xmlns:p14="http://schemas.microsoft.com/office/powerpoint/2010/main" val="100406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182880" rIns="274320" bIns="182880" anchor="ctr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431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41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03727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defRPr sz="2400" b="0">
                <a:solidFill>
                  <a:srgbClr val="0070C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02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96194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14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of the Presentation Insert Here</a:t>
            </a:r>
          </a:p>
        </p:txBody>
      </p:sp>
      <p:sp>
        <p:nvSpPr>
          <p:cNvPr id="2" name="hcSlideMaster.Title Slide without PicturesHeader">
            <a:extLst>
              <a:ext uri="{FF2B5EF4-FFF2-40B4-BE49-F238E27FC236}">
                <a16:creationId xmlns:a16="http://schemas.microsoft.com/office/drawing/2014/main" id="{CFCFC1D5-B862-8058-0486-EEEB9BC4E920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5A1BF7-95F8-B597-7DAA-FC6804929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4" name="hcSlideMaster.Title and ContentHeader">
            <a:extLst>
              <a:ext uri="{FF2B5EF4-FFF2-40B4-BE49-F238E27FC236}">
                <a16:creationId xmlns:a16="http://schemas.microsoft.com/office/drawing/2014/main" id="{4763D415-1A6B-8061-2778-E32B1A4A83BA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7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2E66DA2-3E47-F552-E6D7-C85C9B3DE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916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559"/>
            <a:ext cx="10515600" cy="2288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  <p:sp>
        <p:nvSpPr>
          <p:cNvPr id="4" name="hcSlideMaster.1_Title and ContentHeader">
            <a:extLst>
              <a:ext uri="{FF2B5EF4-FFF2-40B4-BE49-F238E27FC236}">
                <a16:creationId xmlns:a16="http://schemas.microsoft.com/office/drawing/2014/main" id="{ED47158E-DFB3-4405-09AB-209727D853F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BAA59E-04D9-460B-B2F0-E2A1E3EEF2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9D76A8-C985-1A90-2B1E-D81D52CE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EC6F2-22C2-91D6-5CC8-257BF311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11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1923AB1-8620-5AA6-FD55-C83E92DB4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 dirty="0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406338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50" r:id="rId8"/>
    <p:sldLayoutId id="2147483660" r:id="rId9"/>
    <p:sldLayoutId id="2147483661" r:id="rId10"/>
    <p:sldLayoutId id="2147483674" r:id="rId11"/>
    <p:sldLayoutId id="2147483675" r:id="rId12"/>
    <p:sldLayoutId id="214748367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225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rgbClr val="004D84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4D84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4D84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4D84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4D84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mailto:info@nsfgrfp.or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sfgrfp.org/" TargetMode="External"/><Relationship Id="rId3" Type="http://schemas.openxmlformats.org/officeDocument/2006/relationships/image" Target="../media/image8.jpg"/><Relationship Id="rId7" Type="http://schemas.openxmlformats.org/officeDocument/2006/relationships/hyperlink" Target="http://www.nsf.gov/grfp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nsfgrfp.org/reviewers/" TargetMode="External"/><Relationship Id="rId5" Type="http://schemas.openxmlformats.org/officeDocument/2006/relationships/hyperlink" Target="http://www.nsfgrfp.org/reference_writers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B8ACBF-E8DF-847A-C334-121094A3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69" y="1422444"/>
            <a:ext cx="4678189" cy="4181790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tabLst/>
              <a:defRPr/>
            </a:pPr>
            <a:r>
              <a:rPr lang="en-US" sz="2700" dirty="0">
                <a:solidFill>
                  <a:schemeClr val="bg1"/>
                </a:solidFill>
              </a:rPr>
              <a:t>Division of Graduate Education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(DGE)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Graduate Research Fellowship Program (GRFP)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NSFGRFP.org</a:t>
            </a:r>
            <a:endParaRPr lang="en-US" sz="2400" b="0" i="1" dirty="0">
              <a:solidFill>
                <a:schemeClr val="bg1"/>
              </a:solidFill>
            </a:endParaRPr>
          </a:p>
        </p:txBody>
      </p:sp>
      <p:sp>
        <p:nvSpPr>
          <p:cNvPr id="10" name="flSlide16Footer" descr="  ">
            <a:extLst>
              <a:ext uri="{FF2B5EF4-FFF2-40B4-BE49-F238E27FC236}">
                <a16:creationId xmlns:a16="http://schemas.microsoft.com/office/drawing/2014/main" id="{B79FF3FD-DBC4-C483-90A8-7C7017F1CC25}"/>
              </a:ext>
            </a:extLst>
          </p:cNvPr>
          <p:cNvSpPr txBox="1"/>
          <p:nvPr/>
        </p:nvSpPr>
        <p:spPr>
          <a:xfrm>
            <a:off x="0" y="653796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850">
                <a:solidFill>
                  <a:srgbClr val="000000"/>
                </a:solidFill>
                <a:latin typeface="Microsoft Sans Serif" panose="020B0604020202020204" pitchFamily="34" charset="0"/>
              </a:rPr>
              <a:t>  </a:t>
            </a:r>
          </a:p>
        </p:txBody>
      </p:sp>
      <p:sp>
        <p:nvSpPr>
          <p:cNvPr id="11" name="hcSlide16Header">
            <a:extLst>
              <a:ext uri="{FF2B5EF4-FFF2-40B4-BE49-F238E27FC236}">
                <a16:creationId xmlns:a16="http://schemas.microsoft.com/office/drawing/2014/main" id="{8DBD2530-2756-9293-30C2-8EA2ED60E5BE}"/>
              </a:ext>
            </a:extLst>
          </p:cNvPr>
          <p:cNvSpPr txBox="1"/>
          <p:nvPr/>
        </p:nvSpPr>
        <p:spPr>
          <a:xfrm>
            <a:off x="5994400" y="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8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"/>
          <p:cNvSpPr txBox="1">
            <a:spLocks noGrp="1"/>
          </p:cNvSpPr>
          <p:nvPr>
            <p:ph type="title"/>
          </p:nvPr>
        </p:nvSpPr>
        <p:spPr>
          <a:xfrm>
            <a:off x="4969257" y="273053"/>
            <a:ext cx="6943028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11747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 dirty="0"/>
              <a:t>GRFP Eligibility – </a:t>
            </a:r>
            <a:br>
              <a:rPr lang="en-US" sz="4000" b="1" dirty="0"/>
            </a:br>
            <a:r>
              <a:rPr lang="en-US" sz="4000" dirty="0"/>
              <a:t>NSF Solicitation 22-614</a:t>
            </a:r>
            <a:endParaRPr sz="4000" b="1" dirty="0"/>
          </a:p>
        </p:txBody>
      </p:sp>
      <p:sp>
        <p:nvSpPr>
          <p:cNvPr id="230" name="Google Shape;230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9257" y="1610139"/>
            <a:ext cx="6943028" cy="4579277"/>
          </a:xfrm>
          <a:prstGeom prst="rect">
            <a:avLst/>
          </a:prstGeom>
          <a:solidFill>
            <a:srgbClr val="2E75B5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35717" y="1427519"/>
            <a:ext cx="4895817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U.S. citizens, nationals, and permanent residents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Early-career: undergrad &amp; graduate students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Pursuing research-based master’s and/or doctoral degrees (no professional degrees)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Science, Technology, Engineering, Mathematics (STEM) or STEM Education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Full-time enrollment in graduate degree program at accredited, non-profit US institution of higher education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foreign institutions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98381" y="2087645"/>
            <a:ext cx="6536419" cy="2578947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1"/>
              <a:buFont typeface="Calibri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0"/>
          <p:cNvSpPr txBox="1">
            <a:spLocks noGrp="1"/>
          </p:cNvSpPr>
          <p:nvPr>
            <p:ph type="body" sz="quarter" idx="11"/>
          </p:nvPr>
        </p:nvSpPr>
        <p:spPr>
          <a:xfrm>
            <a:off x="5105400" y="1640650"/>
            <a:ext cx="6629400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94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bg1"/>
                </a:solidFill>
              </a:rPr>
              <a:t>Level 1: Seniors/bachelor's degree: no graduate study</a:t>
            </a:r>
            <a:endParaRPr dirty="0">
              <a:solidFill>
                <a:schemeClr val="bg1"/>
              </a:solidFill>
            </a:endParaRPr>
          </a:p>
          <a:p>
            <a:pPr marL="425194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"/>
              <a:buNone/>
            </a:pPr>
            <a:endParaRPr sz="300" dirty="0">
              <a:solidFill>
                <a:schemeClr val="bg1"/>
              </a:solidFill>
            </a:endParaRPr>
          </a:p>
          <a:p>
            <a:pPr marL="82294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bg1"/>
                </a:solidFill>
              </a:rPr>
              <a:t>Level 2: 1st-year graduate students </a:t>
            </a:r>
            <a:endParaRPr dirty="0">
              <a:solidFill>
                <a:schemeClr val="bg1"/>
              </a:solidFill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Joint bachelor’s-master’s (completed 3 years)</a:t>
            </a:r>
            <a:endParaRPr dirty="0"/>
          </a:p>
          <a:p>
            <a:pPr marL="82294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bg1"/>
                </a:solidFill>
              </a:rPr>
              <a:t>Level 3: Second-year graduate students</a:t>
            </a:r>
            <a:endParaRPr dirty="0">
              <a:solidFill>
                <a:schemeClr val="bg1"/>
              </a:solidFill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No more than 1 academic year completed in 1st graduate degree program</a:t>
            </a:r>
            <a:endParaRPr dirty="0"/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For joint BS/MS holders ONLY, can apply as 1st year doctoral students if went directly into PhD program, after completing joint bachelor’s-master’s degree)</a:t>
            </a:r>
            <a:endParaRPr dirty="0"/>
          </a:p>
          <a:p>
            <a:pPr marL="82294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>
                <a:solidFill>
                  <a:schemeClr val="bg1"/>
                </a:solidFill>
              </a:rPr>
              <a:t>Level 4: Returning graduate students </a:t>
            </a:r>
            <a:endParaRPr dirty="0">
              <a:solidFill>
                <a:schemeClr val="bg1"/>
              </a:solidFill>
            </a:endParaRPr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&gt; 2-year interruption in graduate study</a:t>
            </a:r>
            <a:endParaRPr dirty="0"/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No doctorates or &gt;1 academic year in graduate program</a:t>
            </a:r>
            <a:endParaRPr dirty="0"/>
          </a:p>
          <a:p>
            <a:pPr marL="825235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NOT ENROLLED in graduate program at application deadline	</a:t>
            </a:r>
            <a:endParaRPr dirty="0"/>
          </a:p>
        </p:txBody>
      </p:sp>
      <p:sp>
        <p:nvSpPr>
          <p:cNvPr id="234" name="Google Shape;234;p10"/>
          <p:cNvSpPr/>
          <p:nvPr/>
        </p:nvSpPr>
        <p:spPr>
          <a:xfrm rot="1115714">
            <a:off x="10545273" y="2145434"/>
            <a:ext cx="1141021" cy="1168482"/>
          </a:xfrm>
          <a:prstGeom prst="flowChartConnector">
            <a:avLst/>
          </a:prstGeom>
          <a:solidFill>
            <a:schemeClr val="lt1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Only apply once 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dirty="0"/>
              <a:t>Ineligible Degree Programs</a:t>
            </a:r>
            <a:endParaRPr dirty="0"/>
          </a:p>
        </p:txBody>
      </p:sp>
      <p:sp>
        <p:nvSpPr>
          <p:cNvPr id="245" name="Google Shape;245;p1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Professional degree programs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E.g., MBA, MD, JD, DVM, DDS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Joint science-professional degree programs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E.g., MD/PhD, JD/PhD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Community, Global, or Public Health (MPH)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Counseling, Social Work (MSW)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Education (except STEM education)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History (except history of science)</a:t>
            </a:r>
            <a:endParaRPr/>
          </a:p>
        </p:txBody>
      </p:sp>
      <p:sp>
        <p:nvSpPr>
          <p:cNvPr id="247" name="Google Shape;247;p11"/>
          <p:cNvSpPr txBox="1"/>
          <p:nvPr/>
        </p:nvSpPr>
        <p:spPr>
          <a:xfrm>
            <a:off x="7277099" y="2800911"/>
            <a:ext cx="3629025" cy="150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See Detailed Eligibility Requirements in the GRFP Solicitation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dirty="0">
                <a:solidFill>
                  <a:schemeClr val="lt1"/>
                </a:solidFill>
              </a:rPr>
              <a:t>Ineligible Fields of Study</a:t>
            </a:r>
            <a:endParaRPr dirty="0"/>
          </a:p>
        </p:txBody>
      </p:sp>
      <p:sp>
        <p:nvSpPr>
          <p:cNvPr id="255" name="Google Shape;255;p12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2"/>
          <p:cNvSpPr txBox="1">
            <a:spLocks noGrp="1"/>
          </p:cNvSpPr>
          <p:nvPr>
            <p:ph type="body" sz="quarter" idx="11"/>
          </p:nvPr>
        </p:nvSpPr>
        <p:spPr>
          <a:xfrm>
            <a:off x="556181" y="1609726"/>
            <a:ext cx="5539819" cy="356235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sz="2200" u="sng" dirty="0">
                <a:solidFill>
                  <a:schemeClr val="lt1"/>
                </a:solidFill>
              </a:rPr>
              <a:t>Research with directly health-related goals</a:t>
            </a:r>
            <a:endParaRPr u="sng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Etiology, diagnosis, or treatment of disease or disorder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Animal models of disease for drug development/testing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Epidemiology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Disease prevention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Public, community, global health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Clinical research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Patient-oriented research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Epidemiological and behavioral studies</a:t>
            </a:r>
            <a:endParaRPr dirty="0"/>
          </a:p>
        </p:txBody>
      </p:sp>
      <p:sp>
        <p:nvSpPr>
          <p:cNvPr id="2" name="Google Shape;254;p12">
            <a:extLst>
              <a:ext uri="{FF2B5EF4-FFF2-40B4-BE49-F238E27FC236}">
                <a16:creationId xmlns:a16="http://schemas.microsoft.com/office/drawing/2014/main" id="{1533C3CC-3B70-223E-C738-935FB291FD46}"/>
              </a:ext>
            </a:extLst>
          </p:cNvPr>
          <p:cNvSpPr txBox="1">
            <a:spLocks/>
          </p:cNvSpPr>
          <p:nvPr/>
        </p:nvSpPr>
        <p:spPr>
          <a:xfrm>
            <a:off x="6214031" y="1609726"/>
            <a:ext cx="5539819" cy="356235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 dirty="0">
                <a:solidFill>
                  <a:schemeClr val="lt1"/>
                </a:solidFill>
              </a:rPr>
              <a:t>Outcomes research </a:t>
            </a:r>
            <a:endParaRPr lang="en-US" u="sng" dirty="0"/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Health services, standard of care, health policy</a:t>
            </a:r>
            <a:endParaRPr lang="en-US" dirty="0"/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Research directly leading to clinical trials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000"/>
            </a:pPr>
            <a:endParaRPr lang="en-US" sz="1000" dirty="0">
              <a:solidFill>
                <a:schemeClr val="l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 dirty="0">
                <a:solidFill>
                  <a:schemeClr val="lt1"/>
                </a:solidFill>
              </a:rPr>
              <a:t>Applied research on plant pathology</a:t>
            </a:r>
            <a:endParaRPr lang="en-US" u="sng" dirty="0"/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</a:rPr>
              <a:t>Maximizing agricultural production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000"/>
            </a:pPr>
            <a:endParaRPr lang="en-US" sz="1000" dirty="0">
              <a:solidFill>
                <a:schemeClr val="l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 dirty="0">
                <a:solidFill>
                  <a:schemeClr val="lt1"/>
                </a:solidFill>
              </a:rPr>
              <a:t>Impacts on food safety</a:t>
            </a:r>
            <a:endParaRPr lang="en-US" u="sng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1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body" sz="quarter" idx="11"/>
          </p:nvPr>
        </p:nvSpPr>
        <p:spPr>
          <a:xfrm>
            <a:off x="6353175" y="1762125"/>
            <a:ext cx="5209346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None/>
            </a:pPr>
            <a:r>
              <a:rPr lang="en-US" sz="4000" b="1" dirty="0">
                <a:solidFill>
                  <a:srgbClr val="2F5496"/>
                </a:solidFill>
              </a:rPr>
              <a:t>Graduate Research Fellowship Program (GRFP)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b="1" dirty="0"/>
              <a:t>Application Package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>
            <a:spLocks noGrp="1"/>
          </p:cNvSpPr>
          <p:nvPr>
            <p:ph type="title"/>
          </p:nvPr>
        </p:nvSpPr>
        <p:spPr>
          <a:xfrm>
            <a:off x="6400799" y="273053"/>
            <a:ext cx="5161721" cy="11598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GRFP Application</a:t>
            </a:r>
            <a:endParaRPr dirty="0"/>
          </a:p>
        </p:txBody>
      </p:sp>
      <p:sp>
        <p:nvSpPr>
          <p:cNvPr id="275" name="Google Shape;275;p14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4"/>
          <p:cNvSpPr>
            <a:spLocks noGrp="1"/>
          </p:cNvSpPr>
          <p:nvPr>
            <p:ph type="body" sz="quarter" idx="11"/>
          </p:nvPr>
        </p:nvSpPr>
        <p:spPr>
          <a:xfrm>
            <a:off x="5772149" y="1762125"/>
            <a:ext cx="6276976" cy="482282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r>
              <a:rPr lang="en-US" dirty="0">
                <a:solidFill>
                  <a:schemeClr val="accent4"/>
                </a:solidFill>
              </a:rPr>
              <a:t>Complete Application Package:</a:t>
            </a:r>
          </a:p>
          <a:p>
            <a:pPr marL="45720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endParaRPr sz="1200" dirty="0"/>
          </a:p>
          <a:p>
            <a:pPr marL="457200" lvl="1" indent="-2857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</a:rPr>
              <a:t>Personal Information, Education, Work/Research Experience, Proposed Major Field of Study, Honors, Awards, Publications</a:t>
            </a:r>
            <a:endParaRPr dirty="0"/>
          </a:p>
          <a:p>
            <a:pPr marL="457200" lvl="1" indent="-2857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</a:rPr>
              <a:t>Personal, Relevant Background and Future Goals Statement (3-page PDF)</a:t>
            </a:r>
            <a:endParaRPr dirty="0"/>
          </a:p>
          <a:p>
            <a:pPr marL="457200" lvl="1" indent="-2857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</a:rPr>
              <a:t>Graduate Research Statement (2-page PDF)</a:t>
            </a:r>
            <a:endParaRPr dirty="0"/>
          </a:p>
          <a:p>
            <a:pPr marL="457200" lvl="1" indent="-2857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</a:rPr>
              <a:t>Transcripts (PDFs; mandatory) </a:t>
            </a:r>
            <a:endParaRPr dirty="0"/>
          </a:p>
          <a:p>
            <a:pPr marL="457200" lvl="1" indent="-2857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 dirty="0">
                <a:solidFill>
                  <a:schemeClr val="lt1"/>
                </a:solidFill>
              </a:rPr>
              <a:t>Letters of reference (may provide up to five names of reference letter writers)</a:t>
            </a:r>
            <a:endParaRPr dirty="0"/>
          </a:p>
          <a:p>
            <a:pPr marL="457200" lvl="2" indent="-28575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35"/>
              <a:buChar char="•"/>
            </a:pPr>
            <a:r>
              <a:rPr lang="en-US" sz="2200" u="sng" dirty="0">
                <a:solidFill>
                  <a:schemeClr val="lt1"/>
                </a:solidFill>
              </a:rPr>
              <a:t>3 reference letter writer names are mandatory</a:t>
            </a:r>
            <a:r>
              <a:rPr lang="en-US" sz="2200" dirty="0">
                <a:solidFill>
                  <a:schemeClr val="lt1"/>
                </a:solidFill>
              </a:rPr>
              <a:t> and 2 reference letters are mandatory for application review</a:t>
            </a:r>
            <a:endParaRPr sz="2200" dirty="0"/>
          </a:p>
        </p:txBody>
      </p:sp>
      <p:sp>
        <p:nvSpPr>
          <p:cNvPr id="272" name="Google Shape;27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4" descr="A group of potential applicants sitting and posing for the camera"/>
          <p:cNvPicPr preferRelativeResize="0"/>
          <p:nvPr/>
        </p:nvPicPr>
        <p:blipFill rotWithShape="1">
          <a:blip r:embed="rId3">
            <a:alphaModFix/>
          </a:blip>
          <a:srcRect l="51627" r="9262" b="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Calibri"/>
              </a:rPr>
              <a:t>GRFP Application Specifics</a:t>
            </a:r>
            <a:endParaRPr lang="en-US" dirty="0"/>
          </a:p>
        </p:txBody>
      </p:sp>
      <p:sp>
        <p:nvSpPr>
          <p:cNvPr id="283" name="Google Shape;283;p15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ym typeface="Calibri"/>
              </a:rPr>
              <a:pPr lvl="0"/>
              <a:t>15</a:t>
            </a:fld>
            <a:endParaRPr lang="en-US">
              <a:sym typeface="Calibri"/>
            </a:endParaRPr>
          </a:p>
        </p:txBody>
      </p:sp>
      <p:sp>
        <p:nvSpPr>
          <p:cNvPr id="282" name="Google Shape;282;p15"/>
          <p:cNvSpPr>
            <a:spLocks noGrp="1"/>
          </p:cNvSpPr>
          <p:nvPr>
            <p:ph type="body" sz="quarter" idx="11"/>
          </p:nvPr>
        </p:nvSpPr>
        <p:spPr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DEADLINES (5 p.m. local applicant mailing address):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Oct. --, 2023:  Life Sciences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Oct. --, 2023:  CISE, Materials Research, Psychology, Social Sciences, STEM Education and Learning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Oct. --, 2023:  Engineering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Oct. --, 2023:  Chemistry, Geosciences, Math, Physics &amp; Astronomy</a:t>
            </a:r>
          </a:p>
          <a:p>
            <a:pPr lvl="0"/>
            <a:endParaRPr lang="en-US" sz="900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Read the GRFP Solicitation for detailed application instructions and requirements</a:t>
            </a:r>
          </a:p>
          <a:p>
            <a:pPr lvl="0"/>
            <a:r>
              <a:rPr lang="en-US" dirty="0">
                <a:solidFill>
                  <a:schemeClr val="accent4"/>
                </a:solidFill>
              </a:rPr>
              <a:t>If accessibility accommodations are required, please contact info@nsfgrfp.org at least four weeks before the application deadline</a:t>
            </a:r>
          </a:p>
        </p:txBody>
      </p:sp>
      <p:pic>
        <p:nvPicPr>
          <p:cNvPr id="284" name="Google Shape;284;p15" descr="NSF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307" y="5576780"/>
            <a:ext cx="1083892" cy="1080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i="1" u="sng" dirty="0"/>
              <a:t>Example</a:t>
            </a:r>
            <a:r>
              <a:rPr lang="en-US" dirty="0"/>
              <a:t> GRFP Application Timeline</a:t>
            </a:r>
            <a:endParaRPr dirty="0"/>
          </a:p>
        </p:txBody>
      </p:sp>
      <p:sp>
        <p:nvSpPr>
          <p:cNvPr id="291" name="Google Shape;291;p16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C8E754-E5CD-640D-CAAF-4690DD9FFF2C}"/>
              </a:ext>
            </a:extLst>
          </p:cNvPr>
          <p:cNvGrpSpPr/>
          <p:nvPr/>
        </p:nvGrpSpPr>
        <p:grpSpPr>
          <a:xfrm>
            <a:off x="742949" y="1432874"/>
            <a:ext cx="11058525" cy="4167826"/>
            <a:chOff x="1801238" y="1734313"/>
            <a:chExt cx="8362950" cy="4442650"/>
          </a:xfrm>
        </p:grpSpPr>
        <p:sp>
          <p:nvSpPr>
            <p:cNvPr id="292" name="Google Shape;292;p16"/>
            <p:cNvSpPr txBox="1"/>
            <p:nvPr/>
          </p:nvSpPr>
          <p:spPr>
            <a:xfrm>
              <a:off x="2106038" y="1935963"/>
              <a:ext cx="19193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Late October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6"/>
            <p:cNvSpPr txBox="1"/>
            <p:nvPr/>
          </p:nvSpPr>
          <p:spPr>
            <a:xfrm>
              <a:off x="1825732" y="5715297"/>
              <a:ext cx="18288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March – April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6"/>
            <p:cNvSpPr txBox="1"/>
            <p:nvPr/>
          </p:nvSpPr>
          <p:spPr>
            <a:xfrm>
              <a:off x="4743783" y="5715297"/>
              <a:ext cx="21159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Early May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6"/>
            <p:cNvSpPr txBox="1"/>
            <p:nvPr/>
          </p:nvSpPr>
          <p:spPr>
            <a:xfrm>
              <a:off x="4726094" y="1734313"/>
              <a:ext cx="2268310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Shortly after application is due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1815582" y="4560518"/>
              <a:ext cx="19812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Fellowship Offers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1801238" y="2579318"/>
              <a:ext cx="22860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Applications Due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544439" y="4560518"/>
              <a:ext cx="25146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Acceptance of Award and Declaration of Tenure/Res</a:t>
              </a:r>
              <a:r>
                <a:rPr lang="en-US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erve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4831549" y="2589814"/>
              <a:ext cx="20574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Reference Letters  Due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7668638" y="4560518"/>
              <a:ext cx="1981200" cy="1066800"/>
            </a:xfrm>
            <a:prstGeom prst="rect">
              <a:avLst/>
            </a:prstGeom>
            <a:solidFill>
              <a:schemeClr val="tx1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Fellowship Year Begins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6"/>
            <p:cNvSpPr txBox="1"/>
            <p:nvPr/>
          </p:nvSpPr>
          <p:spPr>
            <a:xfrm>
              <a:off x="7516238" y="5715298"/>
              <a:ext cx="2286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Early September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2" name="Google Shape;302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H="1">
              <a:off x="2740132" y="4151665"/>
              <a:ext cx="7424056" cy="5521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3" name="Google Shape;303;p16"/>
            <p:cNvSpPr/>
            <p:nvPr/>
          </p:nvSpPr>
          <p:spPr>
            <a:xfrm>
              <a:off x="7592438" y="2579318"/>
              <a:ext cx="2057400" cy="1066800"/>
            </a:xfrm>
            <a:prstGeom prst="rect">
              <a:avLst/>
            </a:prstGeom>
            <a:solidFill>
              <a:schemeClr val="tx1"/>
            </a:solidFill>
            <a:ln w="571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Apply to Grad Schools!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4" name="Google Shape;304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6924327" y="3086639"/>
              <a:ext cx="6858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5" name="Google Shape;305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4104927" y="3086639"/>
              <a:ext cx="7620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6" name="Google Shape;306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9667527" y="3086639"/>
              <a:ext cx="489857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7" name="Google Shape;307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0136974" y="3097135"/>
              <a:ext cx="27214" cy="106680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8" name="Google Shape;308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2757821" y="4180796"/>
              <a:ext cx="0" cy="38100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9" name="Google Shape;309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3814471" y="5067839"/>
              <a:ext cx="747657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10" name="Google Shape;310;p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7076728" y="5067839"/>
              <a:ext cx="609599" cy="0"/>
            </a:xfrm>
            <a:prstGeom prst="straightConnector1">
              <a:avLst/>
            </a:prstGeom>
            <a:noFill/>
            <a:ln w="317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311" name="Google Shape;311;p16"/>
            <p:cNvSpPr txBox="1"/>
            <p:nvPr/>
          </p:nvSpPr>
          <p:spPr>
            <a:xfrm>
              <a:off x="7486983" y="1948418"/>
              <a:ext cx="226831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200" b="1" i="1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Level 1 </a:t>
              </a:r>
              <a:r>
                <a:rPr lang="en-US" sz="2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only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7"/>
          <p:cNvSpPr txBox="1">
            <a:spLocks noGrp="1"/>
          </p:cNvSpPr>
          <p:nvPr>
            <p:ph type="body" sz="quarter" idx="11"/>
          </p:nvPr>
        </p:nvSpPr>
        <p:spPr>
          <a:xfrm>
            <a:off x="5889319" y="273053"/>
            <a:ext cx="559987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None/>
            </a:pPr>
            <a:r>
              <a:rPr lang="en-US" sz="4000" b="1" dirty="0">
                <a:solidFill>
                  <a:srgbClr val="2F5496"/>
                </a:solidFill>
              </a:rPr>
              <a:t>Graduate Research Fellowship Program (GRFP)</a:t>
            </a:r>
            <a:endParaRPr dirty="0"/>
          </a:p>
        </p:txBody>
      </p:sp>
      <p:sp>
        <p:nvSpPr>
          <p:cNvPr id="5" name="Google Shape;343;p19">
            <a:extLst>
              <a:ext uri="{FF2B5EF4-FFF2-40B4-BE49-F238E27FC236}">
                <a16:creationId xmlns:a16="http://schemas.microsoft.com/office/drawing/2014/main" id="{EAF583DA-5D70-4E4D-3102-5A76BBE3D0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9319" y="3790952"/>
            <a:ext cx="6161990" cy="128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en-US" sz="2400" i="0" dirty="0">
                <a:solidFill>
                  <a:srgbClr val="0070C0"/>
                </a:solidFill>
              </a:rPr>
              <a:t>1) Personal, Relevant Background &amp; Goals</a:t>
            </a:r>
            <a:br>
              <a:rPr lang="en-US" sz="2400" i="0" dirty="0">
                <a:solidFill>
                  <a:srgbClr val="0070C0"/>
                </a:solidFill>
              </a:rPr>
            </a:br>
            <a:r>
              <a:rPr lang="en-US" sz="2400" i="0" dirty="0">
                <a:solidFill>
                  <a:srgbClr val="0070C0"/>
                </a:solidFill>
              </a:rPr>
              <a:t>2) Research Statement</a:t>
            </a:r>
            <a:br>
              <a:rPr lang="en-US" sz="2400" i="0" dirty="0">
                <a:solidFill>
                  <a:srgbClr val="0070C0"/>
                </a:solidFill>
              </a:rPr>
            </a:br>
            <a:endParaRPr sz="2400" i="0" dirty="0">
              <a:solidFill>
                <a:srgbClr val="0070C0"/>
              </a:solidFill>
            </a:endParaRPr>
          </a:p>
        </p:txBody>
      </p:sp>
      <p:sp>
        <p:nvSpPr>
          <p:cNvPr id="6" name="Google Shape;343;p19">
            <a:extLst>
              <a:ext uri="{FF2B5EF4-FFF2-40B4-BE49-F238E27FC236}">
                <a16:creationId xmlns:a16="http://schemas.microsoft.com/office/drawing/2014/main" id="{157373AB-B574-D8D8-AD88-6C9FF565EA9F}"/>
              </a:ext>
            </a:extLst>
          </p:cNvPr>
          <p:cNvSpPr txBox="1">
            <a:spLocks/>
          </p:cNvSpPr>
          <p:nvPr/>
        </p:nvSpPr>
        <p:spPr>
          <a:xfrm>
            <a:off x="5251662" y="3186122"/>
            <a:ext cx="6593264" cy="4016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2800" i="0" u="sng" dirty="0">
                <a:solidFill>
                  <a:srgbClr val="0070C0"/>
                </a:solidFill>
              </a:rPr>
              <a:t>Two Statements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0782" y="-945687"/>
            <a:ext cx="4421332" cy="6858000"/>
          </a:xfrm>
          <a:custGeom>
            <a:avLst/>
            <a:gdLst/>
            <a:ahLst/>
            <a:cxnLst/>
            <a:rect l="l" t="t" r="r" b="b"/>
            <a:pathLst>
              <a:path w="4421332" h="6858000" extrusionOk="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992" y="0"/>
            <a:ext cx="4232227" cy="5912313"/>
          </a:xfrm>
          <a:custGeom>
            <a:avLst/>
            <a:gdLst/>
            <a:ahLst/>
            <a:cxnLst/>
            <a:rect l="l" t="t" r="r" b="b"/>
            <a:pathLst>
              <a:path w="4232227" h="6858000" extrusionOk="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8"/>
          <p:cNvSpPr txBox="1">
            <a:spLocks noGrp="1"/>
          </p:cNvSpPr>
          <p:nvPr>
            <p:ph type="title"/>
          </p:nvPr>
        </p:nvSpPr>
        <p:spPr>
          <a:xfrm>
            <a:off x="4421332" y="273054"/>
            <a:ext cx="7141189" cy="64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dirty="0"/>
              <a:t>Personal, Relevant Background &amp; Goals</a:t>
            </a:r>
            <a:endParaRPr dirty="0"/>
          </a:p>
        </p:txBody>
      </p:sp>
      <p:sp>
        <p:nvSpPr>
          <p:cNvPr id="331" name="Google Shape;331;p18"/>
          <p:cNvSpPr>
            <a:spLocks noGrp="1"/>
          </p:cNvSpPr>
          <p:nvPr>
            <p:ph type="body" sz="quarter" idx="11"/>
          </p:nvPr>
        </p:nvSpPr>
        <p:spPr>
          <a:xfrm>
            <a:off x="410976" y="2408013"/>
            <a:ext cx="11370048" cy="3402238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63550" lvl="0" indent="-2317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4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Career aspirations and future goals</a:t>
            </a:r>
            <a:endParaRPr dirty="0"/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have your experiences shaped your goals?</a:t>
            </a:r>
            <a:endParaRPr dirty="0"/>
          </a:p>
          <a:p>
            <a:pPr marL="463550" lvl="0" indent="-231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4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Research, industrial, professional experience</a:t>
            </a:r>
            <a:endParaRPr dirty="0"/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the project, what was your role?  </a:t>
            </a:r>
            <a:endParaRPr dirty="0"/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did you become involved? Where was it done?</a:t>
            </a:r>
            <a:endParaRPr dirty="0"/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was this project worth doing? What have you learned? Any advanced course work?</a:t>
            </a:r>
            <a:endParaRPr dirty="0"/>
          </a:p>
          <a:p>
            <a:pPr marL="463550" lvl="1" indent="-2317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your contribution to the project and how did it fit into the whole?</a:t>
            </a:r>
            <a:endParaRPr dirty="0"/>
          </a:p>
        </p:txBody>
      </p:sp>
      <p:sp>
        <p:nvSpPr>
          <p:cNvPr id="332" name="Google Shape;332;p18"/>
          <p:cNvSpPr/>
          <p:nvPr/>
        </p:nvSpPr>
        <p:spPr>
          <a:xfrm>
            <a:off x="410976" y="945687"/>
            <a:ext cx="11370048" cy="1302213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63550" marR="0" lvl="0" indent="-231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Tell your story; demonstrate your potential for STEM research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3550" marR="0" lvl="0" indent="-231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Experiences (professional and personal) that contributed to your motivation and preparation for pursuing a STEM career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10537761" y="6235250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4421332" cy="6858000"/>
          </a:xfrm>
          <a:custGeom>
            <a:avLst/>
            <a:gdLst/>
            <a:ahLst/>
            <a:cxnLst/>
            <a:rect l="l" t="t" r="r" b="b"/>
            <a:pathLst>
              <a:path w="4421332" h="6858000" extrusionOk="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4232227" cy="6858000"/>
          </a:xfrm>
          <a:custGeom>
            <a:avLst/>
            <a:gdLst/>
            <a:ahLst/>
            <a:cxnLst/>
            <a:rect l="l" t="t" r="r" b="b"/>
            <a:pathLst>
              <a:path w="4232227" h="6858000" extrusionOk="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9"/>
          <p:cNvSpPr>
            <a:spLocks noGrp="1"/>
          </p:cNvSpPr>
          <p:nvPr>
            <p:ph type="body" sz="quarter" idx="11"/>
          </p:nvPr>
        </p:nvSpPr>
        <p:spPr>
          <a:xfrm>
            <a:off x="556181" y="3784577"/>
            <a:ext cx="11006340" cy="2946446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63550" lvl="0" indent="-2317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4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Keep in mind:</a:t>
            </a:r>
            <a:endParaRPr dirty="0"/>
          </a:p>
          <a:p>
            <a:pPr marL="463550" lvl="1" indent="-2317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Avoid jargon</a:t>
            </a:r>
            <a:endParaRPr sz="2200" dirty="0">
              <a:solidFill>
                <a:schemeClr val="dk1"/>
              </a:solidFill>
            </a:endParaRPr>
          </a:p>
          <a:p>
            <a:pPr marL="463550" lvl="1" indent="-2317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 clearly for non-specialists</a:t>
            </a:r>
            <a:endParaRPr dirty="0"/>
          </a:p>
          <a:p>
            <a:pPr marL="463550" lvl="1" indent="-2317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your contributions clear</a:t>
            </a:r>
            <a:endParaRPr dirty="0"/>
          </a:p>
          <a:p>
            <a:pPr marL="231775" lvl="1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/>
          </a:p>
          <a:p>
            <a:pPr marL="231775" lvl="1" indent="0" algn="ctr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Clearly address NSF’s Merit Review Criteria – Intellectual Merit and Broader Impacts – under separate headings</a:t>
            </a:r>
            <a:endParaRPr dirty="0"/>
          </a:p>
        </p:txBody>
      </p:sp>
      <p:sp>
        <p:nvSpPr>
          <p:cNvPr id="345" name="Google Shape;345;p19"/>
          <p:cNvSpPr/>
          <p:nvPr/>
        </p:nvSpPr>
        <p:spPr>
          <a:xfrm>
            <a:off x="957677" y="852963"/>
            <a:ext cx="10276646" cy="2804637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63550" marR="0" lvl="0" indent="-2317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Describe your proposed research plan:</a:t>
            </a:r>
            <a:endParaRPr sz="2400" b="1" i="0" u="none" strike="noStrike" cap="none" dirty="0">
              <a:solidFill>
                <a:schemeClr val="accent5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Communicate your research idea and approach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Explain your research plan and methods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you expect to learn?  How will you know if the project is successful?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would you do next?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9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682424-B0D1-49CD-20BC-5109260B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4"/>
            <a:ext cx="6593264" cy="579910"/>
          </a:xfrm>
        </p:spPr>
        <p:txBody>
          <a:bodyPr/>
          <a:lstStyle/>
          <a:p>
            <a:r>
              <a:rPr lang="en-US" dirty="0"/>
              <a:t>Research Statement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" descr="Image of NSF headquarters "/>
          <p:cNvPicPr preferRelativeResize="0"/>
          <p:nvPr/>
        </p:nvPicPr>
        <p:blipFill rotWithShape="1">
          <a:blip r:embed="rId3">
            <a:alphaModFix/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title"/>
          </p:nvPr>
        </p:nvSpPr>
        <p:spPr>
          <a:xfrm>
            <a:off x="218280" y="1395479"/>
            <a:ext cx="5339043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Graduate Research Fellowship Program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GRFP)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165370" y="2542285"/>
            <a:ext cx="5787957" cy="417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2713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Directorate of STEM Education 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(EDU)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Division of Graduate Education (DGE)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</a:pPr>
            <a:endParaRPr sz="5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imes New Roman"/>
              <a:buNone/>
            </a:pPr>
            <a:endParaRPr sz="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www.nsf.gov/grfp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info@nsfgrfp.org</a:t>
            </a:r>
            <a:endParaRPr sz="3600" b="0" i="0" u="sng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www.nsfgrfp.org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1092" y="2443480"/>
            <a:ext cx="503342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" name="Google Shape;130;p2" descr="NSF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370" y="136525"/>
            <a:ext cx="1415780" cy="13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Calibri"/>
              </a:rPr>
              <a:t>Reference Letters and Transcripts</a:t>
            </a:r>
            <a:endParaRPr lang="en-US" dirty="0"/>
          </a:p>
        </p:txBody>
      </p:sp>
      <p:sp>
        <p:nvSpPr>
          <p:cNvPr id="355" name="Google Shape;355;p20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ym typeface="Calibri"/>
              </a:rPr>
              <a:pPr lvl="0"/>
              <a:t>20</a:t>
            </a:fld>
            <a:endParaRPr lang="en-US">
              <a:sym typeface="Calibri"/>
            </a:endParaRPr>
          </a:p>
        </p:txBody>
      </p:sp>
      <p:sp>
        <p:nvSpPr>
          <p:cNvPr id="354" name="Google Shape;354;p20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800" dirty="0"/>
              <a:t>Reference Letters – Before the Deadline</a:t>
            </a:r>
          </a:p>
          <a:p>
            <a:pPr lvl="0"/>
            <a:r>
              <a:rPr lang="en-US" dirty="0"/>
              <a:t>MANDATORY for Application Review</a:t>
            </a:r>
          </a:p>
          <a:p>
            <a:pPr lvl="2"/>
            <a:r>
              <a:rPr lang="en-US" dirty="0"/>
              <a:t>3 names must be listed as part of the application</a:t>
            </a:r>
          </a:p>
          <a:p>
            <a:pPr lvl="2"/>
            <a:r>
              <a:rPr lang="en-US" dirty="0"/>
              <a:t>2 reference letters must be received by NSF</a:t>
            </a:r>
          </a:p>
          <a:p>
            <a:r>
              <a:rPr lang="en-US" dirty="0"/>
              <a:t>STRONGLY RECOMMENDED</a:t>
            </a:r>
          </a:p>
          <a:p>
            <a:pPr lvl="2"/>
            <a:r>
              <a:rPr lang="en-US" dirty="0"/>
              <a:t>Up to 5 names of potential references can be listed</a:t>
            </a:r>
          </a:p>
          <a:p>
            <a:pPr lvl="2"/>
            <a:r>
              <a:rPr lang="en-US" dirty="0"/>
              <a:t>3 reference letters received by NSF</a:t>
            </a:r>
          </a:p>
          <a:p>
            <a:r>
              <a:rPr lang="en-US" dirty="0"/>
              <a:t>Applicants list and rank up to 5 reference letter writers </a:t>
            </a:r>
            <a:br>
              <a:rPr lang="en-US" dirty="0"/>
            </a:br>
            <a:r>
              <a:rPr lang="en-US" dirty="0"/>
              <a:t>	- Top 3 will be seen by reviewers</a:t>
            </a:r>
          </a:p>
        </p:txBody>
      </p:sp>
      <p:sp>
        <p:nvSpPr>
          <p:cNvPr id="2" name="Google Shape;354;p20">
            <a:extLst>
              <a:ext uri="{FF2B5EF4-FFF2-40B4-BE49-F238E27FC236}">
                <a16:creationId xmlns:a16="http://schemas.microsoft.com/office/drawing/2014/main" id="{19F08F27-603D-9CB3-DDCE-B50A015954CF}"/>
              </a:ext>
            </a:extLst>
          </p:cNvPr>
          <p:cNvSpPr txBox="1">
            <a:spLocks/>
          </p:cNvSpPr>
          <p:nvPr/>
        </p:nvSpPr>
        <p:spPr>
          <a:xfrm>
            <a:off x="7972425" y="1847851"/>
            <a:ext cx="3429000" cy="3343274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25425">
              <a:buSzPct val="100000"/>
              <a:buFont typeface="Arial"/>
              <a:buNone/>
            </a:pPr>
            <a:r>
              <a:rPr lang="en-US" b="1" u="sng" dirty="0">
                <a:solidFill>
                  <a:srgbClr val="FFC000"/>
                </a:solidFill>
              </a:rPr>
              <a:t>Transcripts – Required</a:t>
            </a:r>
            <a:endParaRPr lang="en-US" sz="600" b="1" dirty="0">
              <a:solidFill>
                <a:srgbClr val="FFC000"/>
              </a:solidFill>
            </a:endParaRPr>
          </a:p>
          <a:p>
            <a:pPr marL="344488" indent="-225425">
              <a:buSzPct val="100000"/>
            </a:pPr>
            <a:r>
              <a:rPr lang="en-US" sz="2400" dirty="0"/>
              <a:t>All applicants </a:t>
            </a:r>
            <a:r>
              <a:rPr lang="en-US" sz="2400" b="1" u="sng" dirty="0"/>
              <a:t>must</a:t>
            </a:r>
            <a:r>
              <a:rPr lang="en-US" sz="2400" dirty="0"/>
              <a:t> submit bachelor’s degree transcript</a:t>
            </a:r>
            <a:endParaRPr lang="en-US" dirty="0"/>
          </a:p>
          <a:p>
            <a:pPr marL="344488" indent="-225425">
              <a:buSzPct val="100000"/>
            </a:pPr>
            <a:r>
              <a:rPr lang="en-US" sz="2400" dirty="0"/>
              <a:t>Transcripts are </a:t>
            </a:r>
            <a:r>
              <a:rPr lang="en-US" sz="2400" b="1" u="sng" dirty="0"/>
              <a:t>required</a:t>
            </a:r>
            <a:r>
              <a:rPr lang="en-US" sz="2400" dirty="0"/>
              <a:t> for all degree-programs</a:t>
            </a:r>
            <a:endParaRPr lang="en-US" dirty="0"/>
          </a:p>
          <a:p>
            <a:pPr marL="344488" indent="-225425">
              <a:buSzPct val="100000"/>
            </a:pPr>
            <a:r>
              <a:rPr lang="en-US" sz="2400" dirty="0"/>
              <a:t>Transcripts </a:t>
            </a:r>
            <a:r>
              <a:rPr lang="en-US" sz="2400" b="1" u="sng" dirty="0"/>
              <a:t>required </a:t>
            </a:r>
            <a:r>
              <a:rPr lang="en-US" sz="2400" dirty="0"/>
              <a:t>for all graduate degree enrollment </a:t>
            </a:r>
            <a:endParaRPr lang="en-US" dirty="0"/>
          </a:p>
          <a:p>
            <a:pPr marL="344488" indent="-225425">
              <a:buSzPct val="100000"/>
            </a:pPr>
            <a:r>
              <a:rPr lang="en-US" sz="2400" dirty="0"/>
              <a:t>Official or unofficial transcripts accepted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1"/>
          <p:cNvSpPr txBox="1">
            <a:spLocks noGrp="1"/>
          </p:cNvSpPr>
          <p:nvPr>
            <p:ph type="body" sz="quarter" idx="11"/>
          </p:nvPr>
        </p:nvSpPr>
        <p:spPr>
          <a:xfrm>
            <a:off x="6046482" y="1220786"/>
            <a:ext cx="5285546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sz="4000" b="1" dirty="0">
                <a:solidFill>
                  <a:srgbClr val="2F5496"/>
                </a:solidFill>
              </a:rPr>
              <a:t>Graduate Research Fellowship Program (GRFP)</a:t>
            </a:r>
            <a:endParaRPr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4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b="1" dirty="0"/>
              <a:t>Review Criteria</a:t>
            </a:r>
            <a:endParaRPr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/>
              <a:buNone/>
            </a:pPr>
            <a:r>
              <a:rPr lang="en-US" sz="3200" dirty="0">
                <a:solidFill>
                  <a:schemeClr val="accent4"/>
                </a:solidFill>
              </a:rPr>
              <a:t>Comprehensive Review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900" dirty="0">
                <a:solidFill>
                  <a:schemeClr val="accent4"/>
                </a:solidFill>
              </a:rPr>
              <a:t> 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2400" dirty="0"/>
              <a:t>National Science Board Merit Review Criteria</a:t>
            </a:r>
            <a:endParaRPr sz="3200" dirty="0"/>
          </a:p>
        </p:txBody>
      </p:sp>
      <p:sp>
        <p:nvSpPr>
          <p:cNvPr id="375" name="Google Shape;375;p22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/>
              <a:t>  Intellectual Merit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How important is the proposed activity to advancing knowledge within its own field or across different fields?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/>
              <a:t>  Broader Impacts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How well does the proposed activity benefit society or advance desired societal outcomes?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lang="en-US" dirty="0"/>
              <a:t>Comprehensive Review</a:t>
            </a:r>
            <a:endParaRPr dirty="0"/>
          </a:p>
        </p:txBody>
      </p:sp>
      <p:sp>
        <p:nvSpPr>
          <p:cNvPr id="384" name="Google Shape;384;p2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Applicants are reviewed based on: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Their </a:t>
            </a:r>
            <a:r>
              <a:rPr lang="en-US" u="sng" dirty="0"/>
              <a:t>demonstrated potential </a:t>
            </a:r>
            <a:r>
              <a:rPr lang="en-US" dirty="0"/>
              <a:t>for significant achievement in STEM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Using a </a:t>
            </a:r>
            <a:r>
              <a:rPr lang="en-US" u="sng" dirty="0"/>
              <a:t>comprehensive, holistic </a:t>
            </a:r>
            <a:r>
              <a:rPr lang="en-US" dirty="0"/>
              <a:t>approach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A </a:t>
            </a:r>
            <a:r>
              <a:rPr lang="en-US" u="sng" dirty="0"/>
              <a:t>balanced consideration </a:t>
            </a:r>
            <a:r>
              <a:rPr lang="en-US" dirty="0"/>
              <a:t>to all components of the application</a:t>
            </a:r>
            <a:endParaRPr dirty="0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/>
              <a:t>Including the educational and research record, leadership, outreach, service activities, plans for the future, individual competencies, experiences, and other attributes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542" y="0"/>
            <a:ext cx="10432916" cy="6858000"/>
          </a:xfrm>
          <a:custGeom>
            <a:avLst/>
            <a:gdLst/>
            <a:ahLst/>
            <a:cxnLst/>
            <a:rect l="l" t="t" r="r" b="b"/>
            <a:pathLst>
              <a:path w="10432916" h="6858000" extrusionOk="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4942" y="0"/>
            <a:ext cx="9922116" cy="6858000"/>
          </a:xfrm>
          <a:custGeom>
            <a:avLst/>
            <a:gdLst/>
            <a:ahLst/>
            <a:cxnLst/>
            <a:rect l="l" t="t" r="r" b="b"/>
            <a:pathLst>
              <a:path w="9922116" h="6858000" extrusionOk="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4"/>
          <p:cNvSpPr txBox="1">
            <a:spLocks noGrp="1"/>
          </p:cNvSpPr>
          <p:nvPr>
            <p:ph type="title"/>
          </p:nvPr>
        </p:nvSpPr>
        <p:spPr>
          <a:xfrm>
            <a:off x="2692782" y="187328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1174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Intellectual Merit</a:t>
            </a:r>
            <a:endParaRPr dirty="0"/>
          </a:p>
        </p:txBody>
      </p:sp>
      <p:sp>
        <p:nvSpPr>
          <p:cNvPr id="393" name="Google Shape;393;p24"/>
          <p:cNvSpPr txBox="1">
            <a:spLocks noGrp="1"/>
          </p:cNvSpPr>
          <p:nvPr>
            <p:ph type="body" sz="quarter" idx="11"/>
          </p:nvPr>
        </p:nvSpPr>
        <p:spPr>
          <a:xfrm>
            <a:off x="1466886" y="1128074"/>
            <a:ext cx="9344026" cy="442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en-US" sz="3000" u="sng" dirty="0">
                <a:solidFill>
                  <a:schemeClr val="accent4"/>
                </a:solidFill>
              </a:rPr>
              <a:t>Potential to advance knowledge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600" b="1" dirty="0">
                <a:solidFill>
                  <a:schemeClr val="lt1"/>
                </a:solidFill>
              </a:rPr>
              <a:t>Evidence of potential, such as ability to: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Demonstrated intellectual ability (grades, curricula, awards, publications, presentations, etc.)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Plan and conduct research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Work as a member of a team as well as independently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Interpret and communicate research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Take initiative, solve problems, persist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dirty="0">
                <a:solidFill>
                  <a:schemeClr val="lt1"/>
                </a:solidFill>
              </a:rPr>
              <a:t>The potential of your approach to your major field of study and your Research Plan to advance knowledge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600" dirty="0">
                <a:solidFill>
                  <a:schemeClr val="lt1"/>
                </a:solidFill>
              </a:rPr>
              <a:t>Evidence of Intellectual Merit can be found in all parts of the application: Personal Statement, Research Plan, letters, experiences, awards, achievements, and transcripts</a:t>
            </a:r>
            <a:endParaRPr dirty="0"/>
          </a:p>
        </p:txBody>
      </p:sp>
      <p:sp>
        <p:nvSpPr>
          <p:cNvPr id="394" name="Google Shape;394;p24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542" y="0"/>
            <a:ext cx="10432916" cy="6858000"/>
          </a:xfrm>
          <a:custGeom>
            <a:avLst/>
            <a:gdLst/>
            <a:ahLst/>
            <a:cxnLst/>
            <a:rect l="l" t="t" r="r" b="b"/>
            <a:pathLst>
              <a:path w="10432916" h="6858000" extrusionOk="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4942" y="0"/>
            <a:ext cx="9922116" cy="6858000"/>
          </a:xfrm>
          <a:custGeom>
            <a:avLst/>
            <a:gdLst/>
            <a:ahLst/>
            <a:cxnLst/>
            <a:rect l="l" t="t" r="r" b="b"/>
            <a:pathLst>
              <a:path w="9922116" h="6858000" extrusionOk="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/>
          </p:nvPr>
        </p:nvSpPr>
        <p:spPr>
          <a:xfrm>
            <a:off x="2799368" y="301152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1174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Broader Impacts </a:t>
            </a:r>
            <a:endParaRPr dirty="0"/>
          </a:p>
        </p:txBody>
      </p:sp>
      <p:sp>
        <p:nvSpPr>
          <p:cNvPr id="402" name="Google Shape;402;p25"/>
          <p:cNvSpPr txBox="1">
            <a:spLocks noGrp="1"/>
          </p:cNvSpPr>
          <p:nvPr>
            <p:ph type="body" sz="quarter" idx="11"/>
          </p:nvPr>
        </p:nvSpPr>
        <p:spPr>
          <a:xfrm>
            <a:off x="1409699" y="1762125"/>
            <a:ext cx="9374449" cy="442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</a:pPr>
            <a:r>
              <a:rPr lang="en-US" u="sng" dirty="0">
                <a:solidFill>
                  <a:schemeClr val="accent4"/>
                </a:solidFill>
              </a:rPr>
              <a:t>Potential impact of the individual and/or the research on society; why it’s important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dirty="0">
                <a:solidFill>
                  <a:schemeClr val="lt1"/>
                </a:solidFill>
              </a:rPr>
              <a:t>Societal benefits may include, but are not limited to: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</a:rPr>
              <a:t>Increasing participation of underrepresented groups, women, persons with disabilities, veterans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</a:rPr>
              <a:t>Outreach: Mentoring; improving STEM education in schools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</a:rPr>
              <a:t>Increasing public scientific literacy; increased public engagement with STEM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</a:rPr>
              <a:t>Community outreach: science clubs, radio, TV, newspapers, blogs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 dirty="0">
                <a:solidFill>
                  <a:schemeClr val="lt1"/>
                </a:solidFill>
              </a:rPr>
              <a:t>Increasing collaboration between academia, industry, others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dirty="0">
                <a:solidFill>
                  <a:schemeClr val="lt1"/>
                </a:solidFill>
              </a:rPr>
              <a:t>Evidence of Broader Impacts can be in all parts of the application: Personal Statement, Research Plan, letters, experiences, awards, achievements</a:t>
            </a:r>
            <a:endParaRPr dirty="0"/>
          </a:p>
        </p:txBody>
      </p:sp>
      <p:sp>
        <p:nvSpPr>
          <p:cNvPr id="403" name="Google Shape;403;p25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 descr="An image of NSF headquarters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" descr="Image of NSF headquarters "/>
          <p:cNvPicPr preferRelativeResize="0"/>
          <p:nvPr/>
        </p:nvPicPr>
        <p:blipFill rotWithShape="1">
          <a:blip r:embed="rId3">
            <a:alphaModFix/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title"/>
          </p:nvPr>
        </p:nvSpPr>
        <p:spPr>
          <a:xfrm>
            <a:off x="752403" y="156405"/>
            <a:ext cx="5339043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dirty="0">
                <a:solidFill>
                  <a:srgbClr val="FFFFFF"/>
                </a:solidFill>
              </a:rPr>
              <a:t>Thank you</a:t>
            </a:r>
            <a:endParaRPr sz="2400" b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1092" y="2443480"/>
            <a:ext cx="503342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" name="Google Shape;130;p2" descr="NSF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70" y="136525"/>
            <a:ext cx="1415780" cy="13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16;p26">
            <a:extLst>
              <a:ext uri="{FF2B5EF4-FFF2-40B4-BE49-F238E27FC236}">
                <a16:creationId xmlns:a16="http://schemas.microsoft.com/office/drawing/2014/main" id="{DED5245F-69A0-56E0-DDB3-B6405F49CA3A}"/>
              </a:ext>
            </a:extLst>
          </p:cNvPr>
          <p:cNvSpPr/>
          <p:nvPr/>
        </p:nvSpPr>
        <p:spPr>
          <a:xfrm>
            <a:off x="8155749" y="298642"/>
            <a:ext cx="3665157" cy="862646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nsfgrfp.org/reviewers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4;p2">
            <a:extLst>
              <a:ext uri="{FF2B5EF4-FFF2-40B4-BE49-F238E27FC236}">
                <a16:creationId xmlns:a16="http://schemas.microsoft.com/office/drawing/2014/main" id="{58BEDB7E-003E-8B97-40EF-D7601F817402}"/>
              </a:ext>
            </a:extLst>
          </p:cNvPr>
          <p:cNvSpPr txBox="1">
            <a:spLocks/>
          </p:cNvSpPr>
          <p:nvPr/>
        </p:nvSpPr>
        <p:spPr>
          <a:xfrm>
            <a:off x="165370" y="1395479"/>
            <a:ext cx="5339043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Graduate Research Fellowship Program</a:t>
            </a:r>
            <a:b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b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GRFP)</a:t>
            </a:r>
            <a:endParaRPr lang="en-US" sz="2400" b="0" dirty="0">
              <a:solidFill>
                <a:schemeClr val="lt1"/>
              </a:solidFill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73C157-7883-91F7-CC4E-5713518F15C5}"/>
              </a:ext>
            </a:extLst>
          </p:cNvPr>
          <p:cNvSpPr txBox="1">
            <a:spLocks/>
          </p:cNvSpPr>
          <p:nvPr/>
        </p:nvSpPr>
        <p:spPr>
          <a:xfrm>
            <a:off x="371092" y="2675824"/>
            <a:ext cx="6363083" cy="34674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txBody>
          <a:bodyPr vert="horz" lIns="274320" tIns="182880" rIns="274320" bIns="18288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Program Contacts</a:t>
            </a:r>
          </a:p>
          <a:p>
            <a:pPr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+mn-lt"/>
                <a:cs typeface="+mn-cs"/>
              </a:rPr>
              <a:t>GRFP Reference Writers: </a:t>
            </a:r>
            <a:r>
              <a:rPr lang="en-US" sz="1800" dirty="0">
                <a:latin typeface="+mn-lt"/>
                <a:cs typeface="+mn-cs"/>
                <a:hlinkClick r:id="rId5"/>
              </a:rPr>
              <a:t>nsfgrfp.org/</a:t>
            </a:r>
            <a:r>
              <a:rPr lang="en-US" sz="1800" dirty="0" err="1">
                <a:latin typeface="+mn-lt"/>
                <a:cs typeface="+mn-cs"/>
                <a:hlinkClick r:id="rId5"/>
              </a:rPr>
              <a:t>reference_writers</a:t>
            </a:r>
            <a:endParaRPr lang="en-US" sz="1800" dirty="0">
              <a:latin typeface="+mn-lt"/>
              <a:cs typeface="+mn-cs"/>
            </a:endParaRPr>
          </a:p>
          <a:p>
            <a:pPr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+mn-lt"/>
                <a:cs typeface="+mn-cs"/>
              </a:rPr>
              <a:t>GRFP Reviewers: </a:t>
            </a:r>
            <a:r>
              <a:rPr lang="en-US" sz="1800" dirty="0">
                <a:latin typeface="+mn-lt"/>
                <a:cs typeface="+mn-cs"/>
                <a:hlinkClick r:id="rId6"/>
              </a:rPr>
              <a:t>nsfgrfp.org/reviewers/</a:t>
            </a:r>
            <a:endParaRPr lang="en-US" sz="1800" dirty="0">
              <a:latin typeface="+mn-lt"/>
              <a:cs typeface="+mn-cs"/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info@nsfgrfp.org</a:t>
            </a:r>
          </a:p>
          <a:p>
            <a:r>
              <a:rPr lang="en-US" sz="1800" dirty="0">
                <a:solidFill>
                  <a:schemeClr val="bg1"/>
                </a:solidFill>
                <a:hlinkClick r:id="rId7"/>
              </a:rPr>
              <a:t>www.nsf.gov/grfp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>
                <a:solidFill>
                  <a:schemeClr val="bg1"/>
                </a:solidFill>
                <a:hlinkClick r:id="rId8"/>
              </a:rPr>
              <a:t>www.nsfgrfp.org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866-NSF-GRFP, 866-673-4737 (toll-free from the US &amp; Canada)</a:t>
            </a:r>
          </a:p>
          <a:p>
            <a:r>
              <a:rPr lang="en-US" sz="1800" dirty="0">
                <a:solidFill>
                  <a:schemeClr val="bg1"/>
                </a:solidFill>
              </a:rPr>
              <a:t>202-331-3542 (international)</a:t>
            </a:r>
          </a:p>
        </p:txBody>
      </p:sp>
    </p:spTree>
    <p:extLst>
      <p:ext uri="{BB962C8B-B14F-4D97-AF65-F5344CB8AC3E}">
        <p14:creationId xmlns:p14="http://schemas.microsoft.com/office/powerpoint/2010/main" val="79252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 sz="1500">
                <a:solidFill>
                  <a:srgbClr val="FEFFFF"/>
                </a:solidFill>
              </a:rPr>
              <a:t>3</a:t>
            </a:fld>
            <a:endParaRPr sz="1500">
              <a:solidFill>
                <a:srgbClr val="FEFFF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A04A9B-EE09-0FFE-0E3F-F0F77EF96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432875"/>
            <a:ext cx="11006340" cy="3996376"/>
          </a:xfrm>
        </p:spPr>
        <p:txBody>
          <a:bodyPr/>
          <a:lstStyle/>
          <a:p>
            <a:r>
              <a:rPr lang="en-US" sz="4800" dirty="0">
                <a:solidFill>
                  <a:srgbClr val="FFFFFF"/>
                </a:solidFill>
              </a:rPr>
              <a:t>Talk Contents</a:t>
            </a:r>
            <a:endParaRPr lang="en-US" sz="4800" dirty="0"/>
          </a:p>
          <a:p>
            <a:endParaRPr lang="en-US" dirty="0"/>
          </a:p>
        </p:txBody>
      </p:sp>
      <p:grpSp>
        <p:nvGrpSpPr>
          <p:cNvPr id="139" name="Google Shape;139;p3" descr="Details what will be said about GRFP in the presentation. General Information, Description, Eligibility, Ineligible Degree Programs, Ineligible Fields of Study, Application Package, Review Criteria"/>
          <p:cNvGrpSpPr/>
          <p:nvPr/>
        </p:nvGrpSpPr>
        <p:grpSpPr>
          <a:xfrm>
            <a:off x="5184841" y="273052"/>
            <a:ext cx="6593264" cy="6356103"/>
            <a:chOff x="799077" y="376"/>
            <a:chExt cx="5964001" cy="5466190"/>
          </a:xfrm>
        </p:grpSpPr>
        <p:sp>
          <p:nvSpPr>
            <p:cNvPr id="140" name="Google Shape;140;p3"/>
            <p:cNvSpPr/>
            <p:nvPr/>
          </p:nvSpPr>
          <p:spPr>
            <a:xfrm>
              <a:off x="3085081" y="2733471"/>
              <a:ext cx="378938" cy="2444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sp>
        <p:sp>
          <p:nvSpPr>
            <p:cNvPr id="141" name="Google Shape;141;p3"/>
            <p:cNvSpPr/>
            <p:nvPr/>
          </p:nvSpPr>
          <p:spPr>
            <a:xfrm>
              <a:off x="3085081" y="2733471"/>
              <a:ext cx="378938" cy="162943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sp>
        <p:sp>
          <p:nvSpPr>
            <p:cNvPr id="142" name="Google Shape;142;p3"/>
            <p:cNvSpPr/>
            <p:nvPr/>
          </p:nvSpPr>
          <p:spPr>
            <a:xfrm>
              <a:off x="3085081" y="2733471"/>
              <a:ext cx="378938" cy="8147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sp>
        <p:sp>
          <p:nvSpPr>
            <p:cNvPr id="143" name="Google Shape;143;p3"/>
            <p:cNvSpPr/>
            <p:nvPr/>
          </p:nvSpPr>
          <p:spPr>
            <a:xfrm>
              <a:off x="3085081" y="2687752"/>
              <a:ext cx="3789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sp>
        <p:sp>
          <p:nvSpPr>
            <p:cNvPr id="144" name="Google Shape;144;p3"/>
            <p:cNvSpPr/>
            <p:nvPr/>
          </p:nvSpPr>
          <p:spPr>
            <a:xfrm>
              <a:off x="3085081" y="1918753"/>
              <a:ext cx="378938" cy="8147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sp>
        <p:sp>
          <p:nvSpPr>
            <p:cNvPr id="145" name="Google Shape;145;p3"/>
            <p:cNvSpPr/>
            <p:nvPr/>
          </p:nvSpPr>
          <p:spPr>
            <a:xfrm>
              <a:off x="3085081" y="1104035"/>
              <a:ext cx="378938" cy="162943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568935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46" name="Google Shape;146;p3"/>
            <p:cNvSpPr/>
            <p:nvPr/>
          </p:nvSpPr>
          <p:spPr>
            <a:xfrm>
              <a:off x="3085081" y="289317"/>
              <a:ext cx="378938" cy="24441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sp>
        <p:sp>
          <p:nvSpPr>
            <p:cNvPr id="147" name="Google Shape;147;p3"/>
            <p:cNvSpPr/>
            <p:nvPr/>
          </p:nvSpPr>
          <p:spPr>
            <a:xfrm>
              <a:off x="799077" y="2444531"/>
              <a:ext cx="2286004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 txBox="1"/>
            <p:nvPr/>
          </p:nvSpPr>
          <p:spPr>
            <a:xfrm>
              <a:off x="799077" y="2444531"/>
              <a:ext cx="2286004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About GRFP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464020" y="376"/>
              <a:ext cx="3291840" cy="577881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 txBox="1"/>
            <p:nvPr/>
          </p:nvSpPr>
          <p:spPr>
            <a:xfrm>
              <a:off x="3464020" y="376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General Information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3464020" y="815095"/>
              <a:ext cx="3291840" cy="577881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"/>
            <p:cNvSpPr txBox="1"/>
            <p:nvPr/>
          </p:nvSpPr>
          <p:spPr>
            <a:xfrm>
              <a:off x="3464020" y="815095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Description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464020" y="1629813"/>
              <a:ext cx="3299058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 txBox="1"/>
            <p:nvPr/>
          </p:nvSpPr>
          <p:spPr>
            <a:xfrm>
              <a:off x="3464020" y="1629813"/>
              <a:ext cx="3299058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Eligibility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464020" y="2444531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 txBox="1"/>
            <p:nvPr/>
          </p:nvSpPr>
          <p:spPr>
            <a:xfrm>
              <a:off x="3464020" y="2444531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464020" y="3259249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3464020" y="3259249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464020" y="4073967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 txBox="1"/>
            <p:nvPr/>
          </p:nvSpPr>
          <p:spPr>
            <a:xfrm>
              <a:off x="3464020" y="4073967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Package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464020" y="4888685"/>
              <a:ext cx="3291840" cy="57788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3464020" y="4888685"/>
              <a:ext cx="3291840" cy="577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Review Criteria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3"/>
          <p:cNvSpPr txBox="1"/>
          <p:nvPr/>
        </p:nvSpPr>
        <p:spPr>
          <a:xfrm>
            <a:off x="8390016" y="3256884"/>
            <a:ext cx="32580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Ineligible Degree Programs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8485101" y="4214385"/>
            <a:ext cx="29308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Ineligible Fields of Study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A3D5-CC0B-BCED-2CCC-37EC0DE59B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5200" y="125413"/>
            <a:ext cx="8686800" cy="1690687"/>
          </a:xfrm>
        </p:spPr>
        <p:txBody>
          <a:bodyPr/>
          <a:lstStyle/>
          <a:p>
            <a:r>
              <a:rPr lang="en-US"/>
              <a:t>About NSF GRFP</a:t>
            </a:r>
            <a:endParaRPr lang="en-US" dirty="0"/>
          </a:p>
        </p:txBody>
      </p:sp>
      <p:sp>
        <p:nvSpPr>
          <p:cNvPr id="170" name="Google Shape;170;p4"/>
          <p:cNvSpPr txBox="1">
            <a:spLocks noGrp="1"/>
          </p:cNvSpPr>
          <p:nvPr>
            <p:ph type="sldNum" idx="12"/>
          </p:nvPr>
        </p:nvSpPr>
        <p:spPr>
          <a:xfrm>
            <a:off x="92202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bout NSF GRFP. Since 1952,  70,000+ fellows, 40+ fellows have gone on to become Nobel Laureates, Fellows From/In every state, 450+ fellows have become members of the national academy of sciences. Submit early. Open to: Individuals pursuing research-based master's and doctoral degrees in eligible fields of study. nsfgrfp.org decision tree. format compliance check. $37,000 annual stipend, $12,000 cost of education allowance. 5-year fellowship period. 3 years of financial support. ~per competition, 12,000+ applicants, 2,000+ offers. no post-graduate study service requirement. 500+ academic institutions represented ~per competition. Eligible major fields of study: Chemistry, Life Sciences, Psychology, Computer and Information Sciences and engineering, materials research, social sciences, engineering, mathematical sciences, geosciences, physics and astronomy, STEM education &amp; learning research. major fields have sub-fields.&#10;&#10;">
            <a:extLst>
              <a:ext uri="{FF2B5EF4-FFF2-40B4-BE49-F238E27FC236}">
                <a16:creationId xmlns:a16="http://schemas.microsoft.com/office/drawing/2014/main" id="{7206E5B0-D1FA-4F3B-BD30-95484F1E4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1" y="125413"/>
            <a:ext cx="12124759" cy="66998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Science Foundation</a:t>
            </a:r>
            <a:endParaRPr dirty="0"/>
          </a:p>
        </p:txBody>
      </p:sp>
      <p:sp>
        <p:nvSpPr>
          <p:cNvPr id="183" name="Google Shape;183;p5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 txBox="1">
            <a:spLocks noGrp="1"/>
          </p:cNvSpPr>
          <p:nvPr>
            <p:ph type="body" sz="quarter" idx="11"/>
          </p:nvPr>
        </p:nvSpPr>
        <p:spPr>
          <a:xfrm>
            <a:off x="556181" y="1762125"/>
            <a:ext cx="519801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600" dirty="0">
                <a:solidFill>
                  <a:schemeClr val="lt1"/>
                </a:solidFill>
              </a:rPr>
              <a:t>Graduate Research Fellowship Program (GRFP)</a:t>
            </a:r>
            <a:endParaRPr sz="36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</a:pPr>
            <a:r>
              <a:rPr lang="en-US" sz="3600" b="1" dirty="0">
                <a:solidFill>
                  <a:schemeClr val="accent4"/>
                </a:solidFill>
              </a:rPr>
              <a:t>DESCRIPTION</a:t>
            </a:r>
            <a:endParaRPr sz="3600" dirty="0"/>
          </a:p>
        </p:txBody>
      </p:sp>
      <p:sp>
        <p:nvSpPr>
          <p:cNvPr id="179" name="Google Shape;179;p5" descr="Image of scientist in the lab"/>
          <p:cNvSpPr/>
          <p:nvPr/>
        </p:nvSpPr>
        <p:spPr>
          <a:xfrm flipH="1">
            <a:off x="4933310" y="1"/>
            <a:ext cx="6488456" cy="3036711"/>
          </a:xfrm>
          <a:custGeom>
            <a:avLst/>
            <a:gdLst/>
            <a:ahLst/>
            <a:cxnLst/>
            <a:rect l="l" t="t" r="r" b="b"/>
            <a:pathLst>
              <a:path w="6488456" h="3036711" extrusionOk="0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5" descr="A scientist standing in a laboratory"/>
          <p:cNvPicPr preferRelativeResize="0"/>
          <p:nvPr/>
        </p:nvPicPr>
        <p:blipFill rotWithShape="1">
          <a:blip r:embed="rId3">
            <a:alphaModFix/>
          </a:blip>
          <a:srcRect t="5789" b="261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 extrusionOk="0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1" name="Google Shape;181;p5" descr="Image of scientist in the field"/>
          <p:cNvSpPr/>
          <p:nvPr/>
        </p:nvSpPr>
        <p:spPr>
          <a:xfrm flipH="1">
            <a:off x="6993989" y="2900758"/>
            <a:ext cx="5198011" cy="3957242"/>
          </a:xfrm>
          <a:custGeom>
            <a:avLst/>
            <a:gdLst/>
            <a:ahLst/>
            <a:cxnLst/>
            <a:rect l="l" t="t" r="r" b="b"/>
            <a:pathLst>
              <a:path w="5198011" h="3957242" extrusionOk="0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 descr="A scientist working in the field"/>
          <p:cNvPicPr preferRelativeResize="0"/>
          <p:nvPr/>
        </p:nvPicPr>
        <p:blipFill rotWithShape="1">
          <a:blip r:embed="rId4">
            <a:alphaModFix/>
          </a:blip>
          <a:srcRect l="9535" r="1" b="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 extrusionOk="0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0">
                <a:latin typeface="Calibri"/>
                <a:ea typeface="Calibri"/>
                <a:cs typeface="Calibri"/>
                <a:sym typeface="Calibri"/>
              </a:rPr>
              <a:t>NSF Graduate Research Fellowships</a:t>
            </a:r>
            <a:endParaRPr/>
          </a:p>
        </p:txBody>
      </p:sp>
      <p:sp>
        <p:nvSpPr>
          <p:cNvPr id="193" name="Google Shape;193;p6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685800" lvl="0" indent="-4540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Five Year Awards – $147,000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*</a:t>
            </a:r>
            <a:endParaRPr sz="2400" dirty="0"/>
          </a:p>
          <a:p>
            <a:pPr marL="685800" lvl="0" indent="-4540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b="1" i="1" u="sng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lang="en-US" sz="26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years of financial support</a:t>
            </a:r>
            <a:endParaRPr b="1" dirty="0">
              <a:solidFill>
                <a:srgbClr val="FFC000"/>
              </a:solidFill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$37,000 stipend each year to the graduate institution</a:t>
            </a:r>
            <a:endParaRPr dirty="0"/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$12,000 educational allowance directly to graduate institution</a:t>
            </a:r>
            <a:endParaRPr dirty="0"/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In lieu of tuition (</a:t>
            </a:r>
            <a:r>
              <a:rPr lang="en-US" sz="2400" u="sng" dirty="0">
                <a:latin typeface="Calibri"/>
                <a:ea typeface="Calibri"/>
                <a:cs typeface="Calibri"/>
                <a:sym typeface="Calibri"/>
              </a:rPr>
              <a:t>paid by institution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) and fees</a:t>
            </a:r>
            <a:endParaRPr dirty="0"/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4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4540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Other NSF Opportunities</a:t>
            </a:r>
            <a:endParaRPr dirty="0"/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INTERN – non-academic internship program</a:t>
            </a:r>
            <a:endParaRPr dirty="0"/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FASED Individuals with Disabilities support</a:t>
            </a:r>
            <a:endParaRPr dirty="0"/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Career-Life Balance Initiative  (family leave)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486D4-C057-0A92-CB33-D87331D63F74}"/>
              </a:ext>
            </a:extLst>
          </p:cNvPr>
          <p:cNvSpPr txBox="1"/>
          <p:nvPr/>
        </p:nvSpPr>
        <p:spPr>
          <a:xfrm>
            <a:off x="4170150" y="6375915"/>
            <a:ext cx="7786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*Amounts are based on GRFP Solicitation NSF 22-614and subject to the availability of funds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Calibri"/>
              <a:buNone/>
            </a:pPr>
            <a:r>
              <a:rPr lang="en-US" sz="3800" b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GRFP Benefits </a:t>
            </a:r>
            <a:endParaRPr dirty="0"/>
          </a:p>
        </p:txBody>
      </p:sp>
      <p:sp>
        <p:nvSpPr>
          <p:cNvPr id="201" name="Google Shape;201;p7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 txBox="1">
            <a:spLocks noGrp="1"/>
          </p:cNvSpPr>
          <p:nvPr>
            <p:ph type="body" sz="quarter" idx="11"/>
          </p:nvPr>
        </p:nvSpPr>
        <p:spPr>
          <a:xfrm>
            <a:off x="556181" y="1660359"/>
            <a:ext cx="11006340" cy="39944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Fellowship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Awarded to individual, paid through the attended graduate institution</a:t>
            </a:r>
            <a:endParaRPr sz="2400"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Flexible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Choice of project, advisor, and graduate program</a:t>
            </a:r>
            <a:endParaRPr sz="2400"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Unrestricted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No service requirement after completion</a:t>
            </a:r>
            <a:endParaRPr sz="2400"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Portable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Can be used at any accredited, non-profit, US institution of higher education, with campus in US research-based master’s and doctoral degrees</a:t>
            </a:r>
            <a:endParaRPr sz="2400" dirty="0">
              <a:solidFill>
                <a:schemeClr val="bg1"/>
              </a:solidFill>
            </a:endParaRPr>
          </a:p>
          <a:p>
            <a:pPr marL="228600" lvl="0" indent="-9937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1100" dirty="0">
              <a:solidFill>
                <a:schemeClr val="bg1"/>
              </a:solidFill>
            </a:endParaRPr>
          </a:p>
          <a:p>
            <a: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2400" b="1" dirty="0">
                <a:solidFill>
                  <a:schemeClr val="bg1"/>
                </a:solidFill>
              </a:rPr>
              <a:t>2010 - 2021: ~2,000 Fellowships yearly</a:t>
            </a:r>
            <a:endParaRPr dirty="0">
              <a:solidFill>
                <a:schemeClr val="bg1"/>
              </a:solidFill>
            </a:endParaRPr>
          </a:p>
          <a:p>
            <a:pPr marL="228600" indent="-228600">
              <a:buSzPct val="100000"/>
            </a:pPr>
            <a:r>
              <a:rPr lang="en-US" sz="2400" b="1" dirty="0">
                <a:solidFill>
                  <a:schemeClr val="bg1"/>
                </a:solidFill>
              </a:rPr>
              <a:t>2021: ~12,600 Applications - ~17% success rate</a:t>
            </a:r>
            <a:endParaRPr lang="en-US" sz="2400" dirty="0">
              <a:solidFill>
                <a:schemeClr val="bg1"/>
              </a:solidFill>
            </a:endParaRPr>
          </a:p>
          <a:p>
            <a:pPr marL="228600" indent="-228600">
              <a:buSzPct val="100000"/>
            </a:pPr>
            <a:r>
              <a:rPr lang="en-US" sz="2200" dirty="0">
                <a:solidFill>
                  <a:schemeClr val="bg1"/>
                </a:solidFill>
              </a:rPr>
              <a:t>2020: ~12,800 Applications - ~16% success rate</a:t>
            </a:r>
          </a:p>
          <a:p>
            <a:pPr marL="228600" indent="-228600">
              <a:buSzPct val="100000"/>
            </a:pPr>
            <a:r>
              <a:rPr lang="en-US" sz="2200" dirty="0">
                <a:solidFill>
                  <a:schemeClr val="bg1"/>
                </a:solidFill>
              </a:rPr>
              <a:t>2019: ~12,200 Applications - ~16% success rate</a:t>
            </a:r>
          </a:p>
          <a:p>
            <a:pPr marL="228600" indent="-228600">
              <a:buSzPct val="100000"/>
            </a:pPr>
            <a:r>
              <a:rPr lang="en-US" sz="2200" dirty="0">
                <a:solidFill>
                  <a:schemeClr val="bg1"/>
                </a:solidFill>
              </a:rPr>
              <a:t>2018: ~12,400 Applications - ~16% success rate</a:t>
            </a:r>
          </a:p>
        </p:txBody>
      </p:sp>
      <p:pic>
        <p:nvPicPr>
          <p:cNvPr id="204" name="Google Shape;204;p7" descr="NSF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0967"/>
            <a:ext cx="901148" cy="897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0">
                <a:latin typeface="Calibri"/>
                <a:ea typeface="Calibri"/>
                <a:cs typeface="Calibri"/>
                <a:sym typeface="Calibri"/>
              </a:rPr>
              <a:t>GRFP Goals</a:t>
            </a:r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solidFill>
            <a:schemeClr val="tx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19063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b="1" dirty="0">
                <a:solidFill>
                  <a:schemeClr val="bg1"/>
                </a:solidFill>
              </a:rPr>
              <a:t>The overall goal of the Graduate Research Fellowship Program is to recruit individuals into Science, Technology, Engineering, and Mathematics (STEM) fields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endParaRPr sz="1050"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solidFill>
                  <a:schemeClr val="bg1"/>
                </a:solidFill>
              </a:rPr>
              <a:t>To select, recognize, and financially support individuals who have </a:t>
            </a:r>
            <a:r>
              <a:rPr lang="en-US" u="sng" dirty="0">
                <a:solidFill>
                  <a:schemeClr val="bg1"/>
                </a:solidFill>
              </a:rPr>
              <a:t>demonstrated the potential</a:t>
            </a:r>
            <a:r>
              <a:rPr lang="en-US" dirty="0">
                <a:solidFill>
                  <a:schemeClr val="bg1"/>
                </a:solidFill>
              </a:rPr>
              <a:t> to be high achieving scientists and engineers, </a:t>
            </a:r>
            <a:r>
              <a:rPr lang="en-US" u="sng" dirty="0">
                <a:solidFill>
                  <a:schemeClr val="bg1"/>
                </a:solidFill>
              </a:rPr>
              <a:t>early in their careers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endParaRPr sz="1050"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u="sng" dirty="0">
                <a:solidFill>
                  <a:schemeClr val="bg1"/>
                </a:solidFill>
              </a:rPr>
              <a:t>broaden participation </a:t>
            </a:r>
            <a:r>
              <a:rPr lang="en-US" dirty="0">
                <a:solidFill>
                  <a:schemeClr val="bg1"/>
                </a:solidFill>
              </a:rPr>
              <a:t>in science and engineering of underrepresented groups, including women, minorities, persons with disabilities, and veterans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211" name="Google Shape;211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54296" y="2057400"/>
            <a:ext cx="0" cy="27432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0" dirty="0">
                <a:latin typeface="Calibri"/>
                <a:ea typeface="Calibri"/>
                <a:cs typeface="Calibri"/>
                <a:sym typeface="Calibri"/>
              </a:rPr>
              <a:t>NSF GRFP</a:t>
            </a:r>
            <a:endParaRPr dirty="0"/>
          </a:p>
        </p:txBody>
      </p:sp>
      <p:sp>
        <p:nvSpPr>
          <p:cNvPr id="223" name="Google Shape;223;p9"/>
          <p:cNvSpPr>
            <a:spLocks noGrp="1"/>
          </p:cNvSpPr>
          <p:nvPr>
            <p:ph type="sldNum" sz="quarter" idx="10"/>
          </p:nvPr>
        </p:nvSpPr>
        <p:spPr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9"/>
          <p:cNvSpPr txBox="1">
            <a:spLocks noGrp="1"/>
          </p:cNvSpPr>
          <p:nvPr>
            <p:ph type="body" sz="quarter" idx="11"/>
          </p:nvPr>
        </p:nvSpPr>
        <p:spPr>
          <a:xfrm>
            <a:off x="556181" y="1762125"/>
            <a:ext cx="5129002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5400" dirty="0"/>
              <a:t>Graduate Research Fellowship Program</a:t>
            </a:r>
            <a:endParaRPr sz="54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5400" dirty="0"/>
              <a:t>(GRFP)</a:t>
            </a:r>
            <a:endParaRPr sz="54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en-US" sz="6600" b="1" dirty="0">
                <a:solidFill>
                  <a:schemeClr val="accent4"/>
                </a:solidFill>
              </a:rPr>
              <a:t>ELIGIBILITY</a:t>
            </a:r>
            <a:endParaRPr sz="5400" dirty="0"/>
          </a:p>
        </p:txBody>
      </p:sp>
      <p:cxnSp>
        <p:nvCxnSpPr>
          <p:cNvPr id="220" name="Google Shape;220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2" name="Google Shape;222;p9" descr="NSF Fellow image"/>
          <p:cNvPicPr preferRelativeResize="0"/>
          <p:nvPr/>
        </p:nvPicPr>
        <p:blipFill rotWithShape="1">
          <a:blip r:embed="rId3">
            <a:alphaModFix/>
          </a:blip>
          <a:srcRect l="35309" r="3933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50c4db-7834-477c-90dd-0b067a6b8a93" xsi:nil="true"/>
    <lcf76f155ced4ddcb4097134ff3c332f xmlns="cd1dbed4-19df-446d-9203-e6aadc8cba0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574F6E476CF4DAA2C4DD3CC6A23ED" ma:contentTypeVersion="18" ma:contentTypeDescription="Create a new document." ma:contentTypeScope="" ma:versionID="d445b8063e55602351b449caaa70fec3">
  <xsd:schema xmlns:xsd="http://www.w3.org/2001/XMLSchema" xmlns:xs="http://www.w3.org/2001/XMLSchema" xmlns:p="http://schemas.microsoft.com/office/2006/metadata/properties" xmlns:ns2="7b50c4db-7834-477c-90dd-0b067a6b8a93" xmlns:ns3="cd1dbed4-19df-446d-9203-e6aadc8cba0a" targetNamespace="http://schemas.microsoft.com/office/2006/metadata/properties" ma:root="true" ma:fieldsID="c1e85927a683f7baf6fdad3ea34a3447" ns2:_="" ns3:_="">
    <xsd:import namespace="7b50c4db-7834-477c-90dd-0b067a6b8a93"/>
    <xsd:import namespace="cd1dbed4-19df-446d-9203-e6aadc8cba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2:SharedWithDetails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0c4db-7834-477c-90dd-0b067a6b8a93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4d2523-7948-460c-af8d-3050b9ebb4dc}" ma:internalName="TaxCatchAll" ma:showField="CatchAllData" ma:web="7b50c4db-7834-477c-90dd-0b067a6b8a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dbed4-19df-446d-9203-e6aadc8cba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23960b3-8d78-4481-b360-8436e3ff89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1ABCFB-C21C-4036-9CF6-7618126A02D6}">
  <ds:schemaRefs>
    <ds:schemaRef ds:uri="http://purl.org/dc/elements/1.1/"/>
    <ds:schemaRef ds:uri="http://purl.org/dc/terms/"/>
    <ds:schemaRef ds:uri="7b50c4db-7834-477c-90dd-0b067a6b8a9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cd1dbed4-19df-446d-9203-e6aadc8cba0a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C7B7899-5FF4-4F13-BFA5-F20DCE71A5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50c4db-7834-477c-90dd-0b067a6b8a93"/>
    <ds:schemaRef ds:uri="cd1dbed4-19df-446d-9203-e6aadc8cba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762A02-574B-48E3-A14A-91ED346293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1754</Words>
  <Application>Microsoft Office PowerPoint</Application>
  <PresentationFormat>Widescreen</PresentationFormat>
  <Paragraphs>269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Apple Symbols</vt:lpstr>
      <vt:lpstr>Arial</vt:lpstr>
      <vt:lpstr>Calibri</vt:lpstr>
      <vt:lpstr>Microsoft Sans Serif</vt:lpstr>
      <vt:lpstr>Open Sans</vt:lpstr>
      <vt:lpstr>Times New Roman</vt:lpstr>
      <vt:lpstr>Tw Cen MT</vt:lpstr>
      <vt:lpstr>Office Theme</vt:lpstr>
      <vt:lpstr>Division of Graduate Education     (DGE)    Graduate Research Fellowship Program (GRFP) NSFGRFP.org</vt:lpstr>
      <vt:lpstr>Graduate Research Fellowship Program (GRFP)</vt:lpstr>
      <vt:lpstr>PowerPoint Presentation</vt:lpstr>
      <vt:lpstr>About NSF GRFP</vt:lpstr>
      <vt:lpstr>National Science Foundation</vt:lpstr>
      <vt:lpstr>NSF Graduate Research Fellowships</vt:lpstr>
      <vt:lpstr>GRFP Benefits </vt:lpstr>
      <vt:lpstr>GRFP Goals</vt:lpstr>
      <vt:lpstr>NSF GRFP</vt:lpstr>
      <vt:lpstr>GRFP Eligibility –  NSF Solicitation 22-614</vt:lpstr>
      <vt:lpstr>Ineligible Degree Programs</vt:lpstr>
      <vt:lpstr>Ineligible Fields of Study</vt:lpstr>
      <vt:lpstr>PowerPoint Presentation</vt:lpstr>
      <vt:lpstr>GRFP Application</vt:lpstr>
      <vt:lpstr>GRFP Application Specifics</vt:lpstr>
      <vt:lpstr>Example GRFP Application Timeline</vt:lpstr>
      <vt:lpstr>1) Personal, Relevant Background &amp; Goals 2) Research Statement </vt:lpstr>
      <vt:lpstr>Personal, Relevant Background &amp; Goals</vt:lpstr>
      <vt:lpstr>Research Statement</vt:lpstr>
      <vt:lpstr>Reference Letters and Transcripts</vt:lpstr>
      <vt:lpstr>PowerPoint Presentation</vt:lpstr>
      <vt:lpstr>Comprehensive Review    National Science Board Merit Review Criteria</vt:lpstr>
      <vt:lpstr>Comprehensive Review</vt:lpstr>
      <vt:lpstr>Intellectual Merit</vt:lpstr>
      <vt:lpstr>Broader Impacts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Tran, Justin (Contractor)</dc:creator>
  <cp:lastModifiedBy>Kalkidan Asaminew</cp:lastModifiedBy>
  <cp:revision>44</cp:revision>
  <dcterms:created xsi:type="dcterms:W3CDTF">2022-11-03T20:43:05Z</dcterms:created>
  <dcterms:modified xsi:type="dcterms:W3CDTF">2023-04-24T20:16:18Z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10d42455-4b13-4e25-a53c-2226ea179d9d</vt:lpwstr>
  </property>
  <property fmtid="{D5CDD505-2E9C-101B-9397-08002B2CF9AE}" pid="3" name="ContainsCUI">
    <vt:lpwstr>No</vt:lpwstr>
  </property>
  <property fmtid="{D5CDD505-2E9C-101B-9397-08002B2CF9AE}" pid="4" name="ContentTypeId">
    <vt:lpwstr>0x0101008A8574F6E476CF4DAA2C4DD3CC6A23ED</vt:lpwstr>
  </property>
</Properties>
</file>